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9" r:id="rId4"/>
    <p:sldId id="260" r:id="rId5"/>
    <p:sldId id="267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8" r:id="rId35"/>
    <p:sldId id="299" r:id="rId36"/>
    <p:sldId id="300" r:id="rId37"/>
    <p:sldId id="301" r:id="rId38"/>
    <p:sldId id="302" r:id="rId39"/>
    <p:sldId id="266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3FD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51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7" Type="http://schemas.openxmlformats.org/officeDocument/2006/relationships/image" Target="../media/image46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0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D438898-15D6-46B0-B1ED-CF4A7150CF7E}" type="datetimeFigureOut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5F1BF19-E235-4C0D-8CD5-653359052B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6591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F1BF19-E235-4C0D-8CD5-653359052B64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42861-76BC-46AF-BE7C-20DF90DA2ED9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2A6E5-8DC8-4EEB-A9DB-551D70A7B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3918C-B474-4B01-9308-033F05A36BC5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100B4-E07B-48F1-9038-73F6702FB5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B69CF-E234-4CB1-B0A7-28EFE1228F5B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F4B7C-D882-445A-A35E-FA3C44AA8D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86C85A-0A98-4D47-8956-5CE8ACE0701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111B0-270B-4CF9-8502-EA75F14230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8F4E5-9B18-43BB-8270-A2CE61113FD2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B0A65-8C10-4C45-AD49-98D9E57F87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20B62-5C9D-43A5-A074-DEE664D5CE69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B2F21-2C0E-448A-94CD-EC9633598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868E9-C6A0-4D48-AC12-901F315891A7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7E203-F092-4920-8C23-1CA458B34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355DE-BF1B-4F27-9FFC-933AF49B14D2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E749B-6EF4-4312-9B55-8BDC1F4B50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3034F-BEF3-46BC-BD3B-1BB810E9C03B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4F278-78E9-41F9-A140-7AC54C4435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8CB82-4A0F-4211-B317-37E276040319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90650-E7F3-42D5-AAAA-10FD1A70AC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C4416-2A3B-4E33-AFCA-5F52080F4007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F53CD-A20A-4681-95A8-0729C9145F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E8E72-8B5E-40AA-85BB-305C17F21A18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C857F-8F50-43DA-9A03-11B0D58796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9B69BBA-994F-4509-BDCD-67960B723347}" type="datetime1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2954702-2EEF-4DFB-A748-CED5852E06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5" Type="http://schemas.openxmlformats.org/officeDocument/2006/relationships/slide" Target="slide5.xml"/><Relationship Id="rId4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5" Type="http://schemas.openxmlformats.org/officeDocument/2006/relationships/slide" Target="slide5.xml"/><Relationship Id="rId4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5" Type="http://schemas.openxmlformats.org/officeDocument/2006/relationships/slide" Target="slide5.xml"/><Relationship Id="rId4" Type="http://schemas.openxmlformats.org/officeDocument/2006/relationships/oleObject" Target="../embeddings/oleObject1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5" Type="http://schemas.openxmlformats.org/officeDocument/2006/relationships/slide" Target="slide5.xml"/><Relationship Id="rId4" Type="http://schemas.openxmlformats.org/officeDocument/2006/relationships/oleObject" Target="../embeddings/oleObject1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5" Type="http://schemas.openxmlformats.org/officeDocument/2006/relationships/slide" Target="slide5.xml"/><Relationship Id="rId4" Type="http://schemas.openxmlformats.org/officeDocument/2006/relationships/oleObject" Target="../embeddings/oleObject19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5" Type="http://schemas.openxmlformats.org/officeDocument/2006/relationships/slide" Target="slide5.xml"/><Relationship Id="rId4" Type="http://schemas.openxmlformats.org/officeDocument/2006/relationships/oleObject" Target="../embeddings/oleObject21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19.xml"/><Relationship Id="rId7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2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2.v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3.v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hyperlink" Target="http://files.school-collection.edu.ru/dlrstore/d8e75e14-4cd7-4a97-b4c8-6d53d46475d2/%5bG79_7-03-01%5d_%5bQS_v2%5d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iles.school-collection.edu.ru/dlrstore/2940af69-c8cb-43fd-88f6-486528fbdd3f/%5bG79_7-03-01%5d_%5bQS_v1%5d.html" TargetMode="Externa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5" Type="http://schemas.openxmlformats.org/officeDocument/2006/relationships/slide" Target="slide16.xml"/><Relationship Id="rId4" Type="http://schemas.openxmlformats.org/officeDocument/2006/relationships/oleObject" Target="../embeddings/oleObject26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4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7" Type="http://schemas.openxmlformats.org/officeDocument/2006/relationships/slide" Target="slide5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slide" Target="slide23.xml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31.bin"/><Relationship Id="rId5" Type="http://schemas.openxmlformats.org/officeDocument/2006/relationships/oleObject" Target="../embeddings/oleObject30.bin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29.bin"/><Relationship Id="rId9" Type="http://schemas.openxmlformats.org/officeDocument/2006/relationships/oleObject" Target="../embeddings/oleObject34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39.bin"/><Relationship Id="rId5" Type="http://schemas.openxmlformats.org/officeDocument/2006/relationships/oleObject" Target="../embeddings/oleObject38.bin"/><Relationship Id="rId10" Type="http://schemas.openxmlformats.org/officeDocument/2006/relationships/slide" Target="slide23.xml"/><Relationship Id="rId4" Type="http://schemas.openxmlformats.org/officeDocument/2006/relationships/oleObject" Target="../embeddings/oleObject37.bin"/><Relationship Id="rId9" Type="http://schemas.openxmlformats.org/officeDocument/2006/relationships/oleObject" Target="../embeddings/oleObject42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46.bin"/><Relationship Id="rId5" Type="http://schemas.openxmlformats.org/officeDocument/2006/relationships/oleObject" Target="../embeddings/oleObject45.bin"/><Relationship Id="rId4" Type="http://schemas.openxmlformats.org/officeDocument/2006/relationships/oleObject" Target="../embeddings/oleObject44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51.bin"/><Relationship Id="rId5" Type="http://schemas.openxmlformats.org/officeDocument/2006/relationships/oleObject" Target="../embeddings/oleObject50.bin"/><Relationship Id="rId4" Type="http://schemas.openxmlformats.org/officeDocument/2006/relationships/oleObject" Target="../embeddings/oleObject49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5" Type="http://schemas.openxmlformats.org/officeDocument/2006/relationships/slide" Target="slide5.xml"/><Relationship Id="rId4" Type="http://schemas.openxmlformats.org/officeDocument/2006/relationships/oleObject" Target="../embeddings/oleObject54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6" Type="http://schemas.openxmlformats.org/officeDocument/2006/relationships/slide" Target="slide5.xml"/><Relationship Id="rId5" Type="http://schemas.openxmlformats.org/officeDocument/2006/relationships/oleObject" Target="../embeddings/oleObject57.bin"/><Relationship Id="rId4" Type="http://schemas.openxmlformats.org/officeDocument/2006/relationships/oleObject" Target="../embeddings/oleObject56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6" Type="http://schemas.openxmlformats.org/officeDocument/2006/relationships/slide" Target="slide5.xml"/><Relationship Id="rId5" Type="http://schemas.openxmlformats.org/officeDocument/2006/relationships/oleObject" Target="../embeddings/oleObject60.bin"/><Relationship Id="rId4" Type="http://schemas.openxmlformats.org/officeDocument/2006/relationships/oleObject" Target="../embeddings/oleObject59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6" Type="http://schemas.openxmlformats.org/officeDocument/2006/relationships/slide" Target="slide5.xml"/><Relationship Id="rId5" Type="http://schemas.openxmlformats.org/officeDocument/2006/relationships/oleObject" Target="../embeddings/oleObject63.bin"/><Relationship Id="rId4" Type="http://schemas.openxmlformats.org/officeDocument/2006/relationships/oleObject" Target="../embeddings/oleObject62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.vml"/><Relationship Id="rId6" Type="http://schemas.openxmlformats.org/officeDocument/2006/relationships/slide" Target="slide5.xml"/><Relationship Id="rId5" Type="http://schemas.openxmlformats.org/officeDocument/2006/relationships/oleObject" Target="../embeddings/oleObject66.bin"/><Relationship Id="rId4" Type="http://schemas.openxmlformats.org/officeDocument/2006/relationships/oleObject" Target="../embeddings/oleObject65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21.xml"/><Relationship Id="rId4" Type="http://schemas.openxmlformats.org/officeDocument/2006/relationships/slide" Target="slide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6.vml"/><Relationship Id="rId4" Type="http://schemas.openxmlformats.org/officeDocument/2006/relationships/slide" Target="slide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5" Type="http://schemas.openxmlformats.org/officeDocument/2006/relationships/slide" Target="slide5.xml"/><Relationship Id="rId4" Type="http://schemas.openxmlformats.org/officeDocument/2006/relationships/oleObject" Target="../embeddings/oleObject69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slide" Target="slide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5" Type="http://schemas.openxmlformats.org/officeDocument/2006/relationships/slide" Target="slide5.xml"/><Relationship Id="rId4" Type="http://schemas.openxmlformats.org/officeDocument/2006/relationships/oleObject" Target="../embeddings/oleObject72.bin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1.xml"/><Relationship Id="rId18" Type="http://schemas.openxmlformats.org/officeDocument/2006/relationships/slide" Target="slide23.xml"/><Relationship Id="rId3" Type="http://schemas.openxmlformats.org/officeDocument/2006/relationships/slide" Target="slide14.xml"/><Relationship Id="rId21" Type="http://schemas.openxmlformats.org/officeDocument/2006/relationships/slide" Target="slide33.xml"/><Relationship Id="rId7" Type="http://schemas.openxmlformats.org/officeDocument/2006/relationships/slide" Target="slide31.xml"/><Relationship Id="rId12" Type="http://schemas.openxmlformats.org/officeDocument/2006/relationships/slide" Target="slide10.xml"/><Relationship Id="rId17" Type="http://schemas.openxmlformats.org/officeDocument/2006/relationships/slide" Target="slide2.xml"/><Relationship Id="rId25" Type="http://schemas.openxmlformats.org/officeDocument/2006/relationships/slide" Target="slide38.xml"/><Relationship Id="rId2" Type="http://schemas.openxmlformats.org/officeDocument/2006/relationships/slide" Target="slide12.xml"/><Relationship Id="rId16" Type="http://schemas.openxmlformats.org/officeDocument/2006/relationships/slide" Target="slide30.xml"/><Relationship Id="rId20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11" Type="http://schemas.openxmlformats.org/officeDocument/2006/relationships/slide" Target="slide9.xml"/><Relationship Id="rId24" Type="http://schemas.openxmlformats.org/officeDocument/2006/relationships/slide" Target="slide36.xml"/><Relationship Id="rId5" Type="http://schemas.openxmlformats.org/officeDocument/2006/relationships/slide" Target="slide16.xml"/><Relationship Id="rId15" Type="http://schemas.openxmlformats.org/officeDocument/2006/relationships/slide" Target="slide24.xml"/><Relationship Id="rId23" Type="http://schemas.openxmlformats.org/officeDocument/2006/relationships/slide" Target="slide37.xml"/><Relationship Id="rId10" Type="http://schemas.openxmlformats.org/officeDocument/2006/relationships/slide" Target="slide8.xml"/><Relationship Id="rId19" Type="http://schemas.openxmlformats.org/officeDocument/2006/relationships/slide" Target="slide34.xml"/><Relationship Id="rId4" Type="http://schemas.openxmlformats.org/officeDocument/2006/relationships/slide" Target="slide15.xml"/><Relationship Id="rId9" Type="http://schemas.openxmlformats.org/officeDocument/2006/relationships/slide" Target="slide7.xml"/><Relationship Id="rId14" Type="http://schemas.openxmlformats.org/officeDocument/2006/relationships/slide" Target="slide17.xml"/><Relationship Id="rId22" Type="http://schemas.openxmlformats.org/officeDocument/2006/relationships/slide" Target="slide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slide" Target="slide5.xml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slide" Target="slide5.xml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slide" Target="slide5.x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H:\Documents and Settings\Aida\Рабочий стол\МОИ шаблоны ЭКСПЕРИМЕНТы\index.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88640"/>
            <a:ext cx="1928812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Группа 15"/>
          <p:cNvGrpSpPr/>
          <p:nvPr/>
        </p:nvGrpSpPr>
        <p:grpSpPr>
          <a:xfrm>
            <a:off x="4714875" y="4857750"/>
            <a:ext cx="2992438" cy="1530350"/>
            <a:chOff x="4714875" y="4857750"/>
            <a:chExt cx="2992438" cy="1530350"/>
          </a:xfrm>
        </p:grpSpPr>
        <p:pic>
          <p:nvPicPr>
            <p:cNvPr id="1026" name="Picture 2" descr="H:\Documents and Settings\Aida\Рабочий стол\текстуры и фоны, клипарты\Scool_objekts\scool (90)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14875" y="5643563"/>
              <a:ext cx="2016125" cy="611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 descr="H:\Documents and Settings\Aida\Рабочий стол\текстуры и фоны, клипарты\Scool_objekts\scool (45)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643688" y="4857750"/>
              <a:ext cx="701675" cy="922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" name="Picture 4" descr="H:\Documents and Settings\Aida\Рабочий стол\текстуры и фоны, клипарты\Scool_objekts\scool (46)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572250" y="5786438"/>
              <a:ext cx="1135063" cy="60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Дата 7"/>
          <p:cNvSpPr>
            <a:spLocks noGrp="1"/>
          </p:cNvSpPr>
          <p:nvPr>
            <p:ph type="dt" sz="quarter" idx="10"/>
          </p:nvPr>
        </p:nvSpPr>
        <p:spPr>
          <a:xfrm>
            <a:off x="3419872" y="6309320"/>
            <a:ext cx="2133600" cy="365125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Гремячево, 2017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8998F-3EA3-42F1-B32C-94358A4257C7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3356992"/>
            <a:ext cx="869661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Параллельные прямые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35896" y="4221088"/>
            <a:ext cx="177324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7 класс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332656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Н.Н. Рыжевская</a:t>
            </a:r>
          </a:p>
          <a:p>
            <a:r>
              <a:rPr lang="ru-RU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учитель математики</a:t>
            </a:r>
          </a:p>
          <a:p>
            <a:r>
              <a:rPr lang="ru-RU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МБОУ Гремячевская школа №1</a:t>
            </a:r>
            <a:endParaRPr lang="ru-RU" sz="1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Oval 2"/>
          <p:cNvSpPr>
            <a:spLocks noChangeArrowheads="1"/>
          </p:cNvSpPr>
          <p:nvPr/>
        </p:nvSpPr>
        <p:spPr bwMode="auto">
          <a:xfrm>
            <a:off x="0" y="0"/>
            <a:ext cx="683568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5108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648" y="5589240"/>
            <a:ext cx="1512168" cy="576064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</a:t>
            </a:r>
          </a:p>
        </p:txBody>
      </p:sp>
      <p:graphicFrame>
        <p:nvGraphicFramePr>
          <p:cNvPr id="175110" name="Object 6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707904" y="4941168"/>
          <a:ext cx="4321075" cy="585216"/>
        </p:xfrm>
        <a:graphic>
          <a:graphicData uri="http://schemas.openxmlformats.org/presentationml/2006/ole">
            <p:oleObj spid="_x0000_s26642" name="Формула" r:id="rId3" imgW="1497950" imgH="203112" progId="Equation.3">
              <p:embed/>
            </p:oleObj>
          </a:graphicData>
        </a:graphic>
      </p:graphicFrame>
      <p:sp>
        <p:nvSpPr>
          <p:cNvPr id="17511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300192" y="1701354"/>
            <a:ext cx="2232248" cy="43150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Подсказка (2)</a:t>
            </a:r>
          </a:p>
        </p:txBody>
      </p:sp>
      <p:sp>
        <p:nvSpPr>
          <p:cNvPr id="175112" name="Rectangle 8"/>
          <p:cNvSpPr>
            <a:spLocks noChangeArrowheads="1"/>
          </p:cNvSpPr>
          <p:nvPr/>
        </p:nvSpPr>
        <p:spPr bwMode="auto">
          <a:xfrm>
            <a:off x="5868144" y="2348880"/>
            <a:ext cx="2663974" cy="50343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Вертикальные углы?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5116" name="Rectangle 12"/>
          <p:cNvSpPr>
            <a:spLocks noChangeArrowheads="1"/>
          </p:cNvSpPr>
          <p:nvPr/>
        </p:nvSpPr>
        <p:spPr bwMode="auto">
          <a:xfrm>
            <a:off x="6300192" y="3068960"/>
            <a:ext cx="2231926" cy="64705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Признак 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параллельности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5118" name="AutoShape 14"/>
          <p:cNvSpPr>
            <a:spLocks noChangeArrowheads="1"/>
          </p:cNvSpPr>
          <p:nvPr/>
        </p:nvSpPr>
        <p:spPr bwMode="auto">
          <a:xfrm>
            <a:off x="3779912" y="5517232"/>
            <a:ext cx="4249663" cy="863748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Сумма односторонних углов 180</a:t>
            </a:r>
            <a:r>
              <a:rPr lang="ru-RU" altLang="ru-RU" sz="1600" b="1" baseline="30000" dirty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endParaRPr lang="ru-RU" alt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- прямые параллельны</a:t>
            </a:r>
          </a:p>
        </p:txBody>
      </p:sp>
      <p:sp>
        <p:nvSpPr>
          <p:cNvPr id="5133" name="Text Box 16"/>
          <p:cNvSpPr txBox="1">
            <a:spLocks noChangeArrowheads="1"/>
          </p:cNvSpPr>
          <p:nvPr/>
        </p:nvSpPr>
        <p:spPr bwMode="auto">
          <a:xfrm flipH="1">
            <a:off x="539750" y="3284538"/>
            <a:ext cx="127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5134" name="Text Box 18"/>
          <p:cNvSpPr txBox="1">
            <a:spLocks noChangeArrowheads="1"/>
          </p:cNvSpPr>
          <p:nvPr/>
        </p:nvSpPr>
        <p:spPr bwMode="auto">
          <a:xfrm>
            <a:off x="1908175" y="2636838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1</a:t>
            </a:r>
          </a:p>
        </p:txBody>
      </p:sp>
      <p:sp>
        <p:nvSpPr>
          <p:cNvPr id="5135" name="Text Box 19"/>
          <p:cNvSpPr txBox="1">
            <a:spLocks noChangeArrowheads="1"/>
          </p:cNvSpPr>
          <p:nvPr/>
        </p:nvSpPr>
        <p:spPr bwMode="auto">
          <a:xfrm>
            <a:off x="1692275" y="1773238"/>
            <a:ext cx="3413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с</a:t>
            </a:r>
          </a:p>
        </p:txBody>
      </p:sp>
      <p:sp>
        <p:nvSpPr>
          <p:cNvPr id="5136" name="Freeform 20"/>
          <p:cNvSpPr>
            <a:spLocks/>
          </p:cNvSpPr>
          <p:nvPr/>
        </p:nvSpPr>
        <p:spPr bwMode="auto">
          <a:xfrm>
            <a:off x="468313" y="2133600"/>
            <a:ext cx="4725987" cy="1652588"/>
          </a:xfrm>
          <a:custGeom>
            <a:avLst/>
            <a:gdLst>
              <a:gd name="T0" fmla="*/ 0 w 3531"/>
              <a:gd name="T1" fmla="*/ 2147483647 h 1268"/>
              <a:gd name="T2" fmla="*/ 2147483647 w 3531"/>
              <a:gd name="T3" fmla="*/ 0 h 1268"/>
              <a:gd name="T4" fmla="*/ 0 60000 65536"/>
              <a:gd name="T5" fmla="*/ 0 60000 65536"/>
              <a:gd name="T6" fmla="*/ 0 w 3531"/>
              <a:gd name="T7" fmla="*/ 0 h 1268"/>
              <a:gd name="T8" fmla="*/ 3531 w 3531"/>
              <a:gd name="T9" fmla="*/ 1268 h 12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31" h="1268">
                <a:moveTo>
                  <a:pt x="0" y="1268"/>
                </a:moveTo>
                <a:lnTo>
                  <a:pt x="3531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7" name="Text Box 21"/>
          <p:cNvSpPr txBox="1">
            <a:spLocks noChangeArrowheads="1"/>
          </p:cNvSpPr>
          <p:nvPr/>
        </p:nvSpPr>
        <p:spPr bwMode="auto">
          <a:xfrm>
            <a:off x="395288" y="32131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а</a:t>
            </a:r>
          </a:p>
        </p:txBody>
      </p:sp>
      <p:sp>
        <p:nvSpPr>
          <p:cNvPr id="5138" name="Text Box 22"/>
          <p:cNvSpPr txBox="1">
            <a:spLocks noChangeArrowheads="1"/>
          </p:cNvSpPr>
          <p:nvPr/>
        </p:nvSpPr>
        <p:spPr bwMode="auto">
          <a:xfrm>
            <a:off x="323850" y="45085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b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5139" name="Freeform 23"/>
          <p:cNvSpPr>
            <a:spLocks/>
          </p:cNvSpPr>
          <p:nvPr/>
        </p:nvSpPr>
        <p:spPr bwMode="auto">
          <a:xfrm>
            <a:off x="468313" y="3429000"/>
            <a:ext cx="4725987" cy="1652588"/>
          </a:xfrm>
          <a:custGeom>
            <a:avLst/>
            <a:gdLst>
              <a:gd name="T0" fmla="*/ 0 w 3531"/>
              <a:gd name="T1" fmla="*/ 2147483647 h 1268"/>
              <a:gd name="T2" fmla="*/ 2147483647 w 3531"/>
              <a:gd name="T3" fmla="*/ 0 h 1268"/>
              <a:gd name="T4" fmla="*/ 0 60000 65536"/>
              <a:gd name="T5" fmla="*/ 0 60000 65536"/>
              <a:gd name="T6" fmla="*/ 0 w 3531"/>
              <a:gd name="T7" fmla="*/ 0 h 1268"/>
              <a:gd name="T8" fmla="*/ 3531 w 3531"/>
              <a:gd name="T9" fmla="*/ 1268 h 12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31" h="1268">
                <a:moveTo>
                  <a:pt x="0" y="1268"/>
                </a:moveTo>
                <a:lnTo>
                  <a:pt x="3531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0" name="Freeform 24"/>
          <p:cNvSpPr>
            <a:spLocks/>
          </p:cNvSpPr>
          <p:nvPr/>
        </p:nvSpPr>
        <p:spPr bwMode="auto">
          <a:xfrm>
            <a:off x="1625600" y="2108200"/>
            <a:ext cx="2667000" cy="2768600"/>
          </a:xfrm>
          <a:custGeom>
            <a:avLst/>
            <a:gdLst>
              <a:gd name="T0" fmla="*/ 0 w 1680"/>
              <a:gd name="T1" fmla="*/ 0 h 1744"/>
              <a:gd name="T2" fmla="*/ 2147483647 w 1680"/>
              <a:gd name="T3" fmla="*/ 2147483647 h 1744"/>
              <a:gd name="T4" fmla="*/ 0 60000 65536"/>
              <a:gd name="T5" fmla="*/ 0 60000 65536"/>
              <a:gd name="T6" fmla="*/ 0 w 1680"/>
              <a:gd name="T7" fmla="*/ 0 h 1744"/>
              <a:gd name="T8" fmla="*/ 1680 w 1680"/>
              <a:gd name="T9" fmla="*/ 1744 h 17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80" h="1744">
                <a:moveTo>
                  <a:pt x="0" y="0"/>
                </a:moveTo>
                <a:lnTo>
                  <a:pt x="1680" y="1744"/>
                </a:lnTo>
              </a:path>
            </a:pathLst>
          </a:custGeom>
          <a:noFill/>
          <a:ln w="5715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1" name="Text Box 25"/>
          <p:cNvSpPr txBox="1">
            <a:spLocks noChangeArrowheads="1"/>
          </p:cNvSpPr>
          <p:nvPr/>
        </p:nvSpPr>
        <p:spPr bwMode="auto">
          <a:xfrm>
            <a:off x="3348038" y="3500438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3</a:t>
            </a:r>
          </a:p>
        </p:txBody>
      </p:sp>
      <p:sp>
        <p:nvSpPr>
          <p:cNvPr id="5142" name="Text Box 26"/>
          <p:cNvSpPr txBox="1">
            <a:spLocks noChangeArrowheads="1"/>
          </p:cNvSpPr>
          <p:nvPr/>
        </p:nvSpPr>
        <p:spPr bwMode="auto">
          <a:xfrm>
            <a:off x="3203575" y="40767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4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900113" y="333375"/>
            <a:ext cx="7777162" cy="1152525"/>
            <a:chOff x="567" y="210"/>
            <a:chExt cx="4899" cy="726"/>
          </a:xfrm>
        </p:grpSpPr>
        <p:sp>
          <p:nvSpPr>
            <p:cNvPr id="5145" name="Rectangle 10"/>
            <p:cNvSpPr>
              <a:spLocks noChangeArrowheads="1"/>
            </p:cNvSpPr>
            <p:nvPr/>
          </p:nvSpPr>
          <p:spPr bwMode="auto">
            <a:xfrm>
              <a:off x="567" y="210"/>
              <a:ext cx="4899" cy="72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Дано: </a:t>
              </a:r>
            </a:p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Доказать:    </a:t>
              </a:r>
              <a:r>
                <a:rPr lang="ru-RU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ll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b</a:t>
              </a:r>
            </a:p>
          </p:txBody>
        </p:sp>
        <p:graphicFrame>
          <p:nvGraphicFramePr>
            <p:cNvPr id="5123" name="Object 27"/>
            <p:cNvGraphicFramePr>
              <a:graphicFrameLocks noChangeAspect="1"/>
            </p:cNvGraphicFramePr>
            <p:nvPr/>
          </p:nvGraphicFramePr>
          <p:xfrm>
            <a:off x="1427" y="255"/>
            <a:ext cx="1888" cy="347"/>
          </p:xfrm>
          <a:graphic>
            <a:graphicData uri="http://schemas.openxmlformats.org/presentationml/2006/ole">
              <p:oleObj spid="_x0000_s26643" name="Формула" r:id="rId4" imgW="1244600" imgH="228600" progId="Equation.3">
                <p:embed/>
              </p:oleObj>
            </a:graphicData>
          </a:graphic>
        </p:graphicFrame>
      </p:grpSp>
      <p:sp>
        <p:nvSpPr>
          <p:cNvPr id="5144" name="Text Box 29"/>
          <p:cNvSpPr txBox="1">
            <a:spLocks noChangeArrowheads="1"/>
          </p:cNvSpPr>
          <p:nvPr/>
        </p:nvSpPr>
        <p:spPr bwMode="auto">
          <a:xfrm>
            <a:off x="2771775" y="2852738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2</a:t>
            </a:r>
          </a:p>
        </p:txBody>
      </p:sp>
      <p:sp>
        <p:nvSpPr>
          <p:cNvPr id="26" name="AutoShape 1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166122"/>
            <a:ext cx="540642" cy="431230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5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5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5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1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5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75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75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108"/>
                  </p:tgtEl>
                </p:cond>
              </p:nextCondLst>
            </p:seq>
          </p:childTnLst>
        </p:cTn>
      </p:par>
    </p:tnLst>
    <p:bldLst>
      <p:bldP spid="175112" grpId="0" animBg="1"/>
      <p:bldP spid="175116" grpId="0" animBg="1"/>
      <p:bldP spid="1751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Oval 2"/>
          <p:cNvSpPr>
            <a:spLocks noChangeArrowheads="1"/>
          </p:cNvSpPr>
          <p:nvPr/>
        </p:nvSpPr>
        <p:spPr bwMode="auto">
          <a:xfrm>
            <a:off x="72008" y="0"/>
            <a:ext cx="683568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6132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400" y="5589240"/>
            <a:ext cx="1512416" cy="576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</a:t>
            </a:r>
          </a:p>
        </p:txBody>
      </p:sp>
      <p:graphicFrame>
        <p:nvGraphicFramePr>
          <p:cNvPr id="176133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563888" y="4581128"/>
          <a:ext cx="2447602" cy="943896"/>
        </p:xfrm>
        <a:graphic>
          <a:graphicData uri="http://schemas.openxmlformats.org/presentationml/2006/ole">
            <p:oleObj spid="_x0000_s27666" name="Формула" r:id="rId3" imgW="1053643" imgH="406224" progId="Equation.3">
              <p:embed/>
            </p:oleObj>
          </a:graphicData>
        </a:graphic>
      </p:graphicFrame>
      <p:sp>
        <p:nvSpPr>
          <p:cNvPr id="176134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84168" y="1700807"/>
            <a:ext cx="2448272" cy="432049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Подсказка (3)</a:t>
            </a:r>
          </a:p>
        </p:txBody>
      </p:sp>
      <p:sp>
        <p:nvSpPr>
          <p:cNvPr id="176135" name="Rectangle 7"/>
          <p:cNvSpPr>
            <a:spLocks noChangeArrowheads="1"/>
          </p:cNvSpPr>
          <p:nvPr/>
        </p:nvSpPr>
        <p:spPr bwMode="auto">
          <a:xfrm>
            <a:off x="5796533" y="2421508"/>
            <a:ext cx="2735907" cy="64745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Необходимо доказать,</a:t>
            </a:r>
          </a:p>
          <a:p>
            <a:pPr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что </a:t>
            </a:r>
            <a:r>
              <a:rPr lang="el-GR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Δ</a:t>
            </a:r>
            <a:r>
              <a:rPr lang="ru-RU" altLang="ru-RU" sz="16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АОВ = </a:t>
            </a:r>
            <a:r>
              <a:rPr lang="el-GR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Δ</a:t>
            </a:r>
            <a:r>
              <a:rPr lang="en-US" altLang="ru-RU" sz="16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COD</a:t>
            </a:r>
            <a:endParaRPr lang="el-GR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6140" name="AutoShape 12"/>
          <p:cNvSpPr>
            <a:spLocks noChangeArrowheads="1"/>
          </p:cNvSpPr>
          <p:nvPr/>
        </p:nvSpPr>
        <p:spPr bwMode="auto">
          <a:xfrm>
            <a:off x="3562697" y="5517232"/>
            <a:ext cx="3817615" cy="936104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Накрест лежащие углы равны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- прямые параллельны</a:t>
            </a:r>
          </a:p>
        </p:txBody>
      </p:sp>
      <p:sp>
        <p:nvSpPr>
          <p:cNvPr id="6155" name="Text Box 16"/>
          <p:cNvSpPr txBox="1">
            <a:spLocks noChangeArrowheads="1"/>
          </p:cNvSpPr>
          <p:nvPr/>
        </p:nvSpPr>
        <p:spPr bwMode="auto">
          <a:xfrm>
            <a:off x="4213225" y="3716338"/>
            <a:ext cx="420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C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6156" name="Freeform 17"/>
          <p:cNvSpPr>
            <a:spLocks/>
          </p:cNvSpPr>
          <p:nvPr/>
        </p:nvSpPr>
        <p:spPr bwMode="auto">
          <a:xfrm>
            <a:off x="396875" y="2133600"/>
            <a:ext cx="4725988" cy="1652588"/>
          </a:xfrm>
          <a:custGeom>
            <a:avLst/>
            <a:gdLst>
              <a:gd name="T0" fmla="*/ 0 w 3531"/>
              <a:gd name="T1" fmla="*/ 2147483647 h 1268"/>
              <a:gd name="T2" fmla="*/ 2147483647 w 3531"/>
              <a:gd name="T3" fmla="*/ 0 h 1268"/>
              <a:gd name="T4" fmla="*/ 0 60000 65536"/>
              <a:gd name="T5" fmla="*/ 0 60000 65536"/>
              <a:gd name="T6" fmla="*/ 0 w 3531"/>
              <a:gd name="T7" fmla="*/ 0 h 1268"/>
              <a:gd name="T8" fmla="*/ 3531 w 3531"/>
              <a:gd name="T9" fmla="*/ 1268 h 12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31" h="1268">
                <a:moveTo>
                  <a:pt x="0" y="1268"/>
                </a:moveTo>
                <a:lnTo>
                  <a:pt x="3531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7" name="Text Box 18"/>
          <p:cNvSpPr txBox="1">
            <a:spLocks noChangeArrowheads="1"/>
          </p:cNvSpPr>
          <p:nvPr/>
        </p:nvSpPr>
        <p:spPr bwMode="auto">
          <a:xfrm>
            <a:off x="827088" y="4797425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D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6158" name="Freeform 20"/>
          <p:cNvSpPr>
            <a:spLocks/>
          </p:cNvSpPr>
          <p:nvPr/>
        </p:nvSpPr>
        <p:spPr bwMode="auto">
          <a:xfrm>
            <a:off x="396875" y="3429000"/>
            <a:ext cx="4725988" cy="1652588"/>
          </a:xfrm>
          <a:custGeom>
            <a:avLst/>
            <a:gdLst>
              <a:gd name="T0" fmla="*/ 0 w 3531"/>
              <a:gd name="T1" fmla="*/ 2147483647 h 1268"/>
              <a:gd name="T2" fmla="*/ 2147483647 w 3531"/>
              <a:gd name="T3" fmla="*/ 0 h 1268"/>
              <a:gd name="T4" fmla="*/ 0 60000 65536"/>
              <a:gd name="T5" fmla="*/ 0 60000 65536"/>
              <a:gd name="T6" fmla="*/ 0 w 3531"/>
              <a:gd name="T7" fmla="*/ 0 h 1268"/>
              <a:gd name="T8" fmla="*/ 3531 w 3531"/>
              <a:gd name="T9" fmla="*/ 1268 h 12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31" h="1268">
                <a:moveTo>
                  <a:pt x="0" y="1268"/>
                </a:moveTo>
                <a:lnTo>
                  <a:pt x="3531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9" name="Freeform 21"/>
          <p:cNvSpPr>
            <a:spLocks/>
          </p:cNvSpPr>
          <p:nvPr/>
        </p:nvSpPr>
        <p:spPr bwMode="auto">
          <a:xfrm>
            <a:off x="1244600" y="3479800"/>
            <a:ext cx="3022600" cy="241300"/>
          </a:xfrm>
          <a:custGeom>
            <a:avLst/>
            <a:gdLst>
              <a:gd name="T0" fmla="*/ 0 w 1904"/>
              <a:gd name="T1" fmla="*/ 0 h 152"/>
              <a:gd name="T2" fmla="*/ 2147483647 w 1904"/>
              <a:gd name="T3" fmla="*/ 2147483647 h 152"/>
              <a:gd name="T4" fmla="*/ 0 60000 65536"/>
              <a:gd name="T5" fmla="*/ 0 60000 65536"/>
              <a:gd name="T6" fmla="*/ 0 w 1904"/>
              <a:gd name="T7" fmla="*/ 0 h 152"/>
              <a:gd name="T8" fmla="*/ 1904 w 1904"/>
              <a:gd name="T9" fmla="*/ 152 h 1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04" h="152">
                <a:moveTo>
                  <a:pt x="0" y="0"/>
                </a:moveTo>
                <a:lnTo>
                  <a:pt x="1904" y="152"/>
                </a:lnTo>
              </a:path>
            </a:pathLst>
          </a:custGeom>
          <a:noFill/>
          <a:ln w="5715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0" name="Text Box 22"/>
          <p:cNvSpPr txBox="1">
            <a:spLocks noChangeArrowheads="1"/>
          </p:cNvSpPr>
          <p:nvPr/>
        </p:nvSpPr>
        <p:spPr bwMode="auto">
          <a:xfrm>
            <a:off x="900113" y="2997200"/>
            <a:ext cx="420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A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6161" name="Text Box 23"/>
          <p:cNvSpPr txBox="1">
            <a:spLocks noChangeArrowheads="1"/>
          </p:cNvSpPr>
          <p:nvPr/>
        </p:nvSpPr>
        <p:spPr bwMode="auto">
          <a:xfrm>
            <a:off x="3995738" y="1916113"/>
            <a:ext cx="420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B</a:t>
            </a:r>
            <a:endParaRPr lang="ru-RU" altLang="ru-RU" sz="2800" b="1" i="1">
              <a:latin typeface="Times New Roman" pitchFamily="18" charset="0"/>
            </a:endParaRPr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900113" y="333375"/>
            <a:ext cx="4824015" cy="1079401"/>
            <a:chOff x="567" y="210"/>
            <a:chExt cx="4899" cy="726"/>
          </a:xfrm>
        </p:grpSpPr>
        <p:sp>
          <p:nvSpPr>
            <p:cNvPr id="6175" name="Rectangle 8"/>
            <p:cNvSpPr>
              <a:spLocks noChangeArrowheads="1"/>
            </p:cNvSpPr>
            <p:nvPr/>
          </p:nvSpPr>
          <p:spPr bwMode="auto">
            <a:xfrm>
              <a:off x="567" y="210"/>
              <a:ext cx="4899" cy="72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Дано: </a:t>
              </a:r>
            </a:p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Доказать:   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AB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ll</a:t>
              </a:r>
              <a:r>
                <a:rPr lang="en-US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CD</a:t>
              </a:r>
            </a:p>
          </p:txBody>
        </p:sp>
        <p:graphicFrame>
          <p:nvGraphicFramePr>
            <p:cNvPr id="6147" name="Object 24"/>
            <p:cNvGraphicFramePr>
              <a:graphicFrameLocks noChangeAspect="1"/>
            </p:cNvGraphicFramePr>
            <p:nvPr/>
          </p:nvGraphicFramePr>
          <p:xfrm>
            <a:off x="1737" y="355"/>
            <a:ext cx="2779" cy="279"/>
          </p:xfrm>
          <a:graphic>
            <a:graphicData uri="http://schemas.openxmlformats.org/presentationml/2006/ole">
              <p:oleObj spid="_x0000_s27667" name="Формула" r:id="rId4" imgW="1282700" imgH="203200" progId="Equation.3">
                <p:embed/>
              </p:oleObj>
            </a:graphicData>
          </a:graphic>
        </p:graphicFrame>
      </p:grpSp>
      <p:sp>
        <p:nvSpPr>
          <p:cNvPr id="6163" name="Text Box 25"/>
          <p:cNvSpPr txBox="1">
            <a:spLocks noChangeArrowheads="1"/>
          </p:cNvSpPr>
          <p:nvPr/>
        </p:nvSpPr>
        <p:spPr bwMode="auto">
          <a:xfrm>
            <a:off x="2413000" y="3141663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O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6164" name="Freeform 26"/>
          <p:cNvSpPr>
            <a:spLocks/>
          </p:cNvSpPr>
          <p:nvPr/>
        </p:nvSpPr>
        <p:spPr bwMode="auto">
          <a:xfrm>
            <a:off x="957263" y="2425700"/>
            <a:ext cx="3360737" cy="2463800"/>
          </a:xfrm>
          <a:custGeom>
            <a:avLst/>
            <a:gdLst>
              <a:gd name="T0" fmla="*/ 0 w 2117"/>
              <a:gd name="T1" fmla="*/ 2147483647 h 1552"/>
              <a:gd name="T2" fmla="*/ 2147483647 w 2117"/>
              <a:gd name="T3" fmla="*/ 0 h 1552"/>
              <a:gd name="T4" fmla="*/ 0 60000 65536"/>
              <a:gd name="T5" fmla="*/ 0 60000 65536"/>
              <a:gd name="T6" fmla="*/ 0 w 2117"/>
              <a:gd name="T7" fmla="*/ 0 h 1552"/>
              <a:gd name="T8" fmla="*/ 2117 w 2117"/>
              <a:gd name="T9" fmla="*/ 1552 h 15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117" h="1552">
                <a:moveTo>
                  <a:pt x="0" y="1552"/>
                </a:moveTo>
                <a:lnTo>
                  <a:pt x="2117" y="0"/>
                </a:lnTo>
              </a:path>
            </a:pathLst>
          </a:custGeom>
          <a:noFill/>
          <a:ln w="5715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5" name="Freeform 27"/>
          <p:cNvSpPr>
            <a:spLocks/>
          </p:cNvSpPr>
          <p:nvPr/>
        </p:nvSpPr>
        <p:spPr bwMode="auto">
          <a:xfrm>
            <a:off x="1763713" y="4076700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6" name="Freeform 28"/>
          <p:cNvSpPr>
            <a:spLocks/>
          </p:cNvSpPr>
          <p:nvPr/>
        </p:nvSpPr>
        <p:spPr bwMode="auto">
          <a:xfrm>
            <a:off x="1836738" y="4076700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7" name="Freeform 29"/>
          <p:cNvSpPr>
            <a:spLocks/>
          </p:cNvSpPr>
          <p:nvPr/>
        </p:nvSpPr>
        <p:spPr bwMode="auto">
          <a:xfrm>
            <a:off x="3419475" y="2852738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8" name="Freeform 30"/>
          <p:cNvSpPr>
            <a:spLocks/>
          </p:cNvSpPr>
          <p:nvPr/>
        </p:nvSpPr>
        <p:spPr bwMode="auto">
          <a:xfrm>
            <a:off x="3492500" y="2852738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9" name="Freeform 31"/>
          <p:cNvSpPr>
            <a:spLocks/>
          </p:cNvSpPr>
          <p:nvPr/>
        </p:nvSpPr>
        <p:spPr bwMode="auto">
          <a:xfrm>
            <a:off x="1908175" y="3429000"/>
            <a:ext cx="228600" cy="228600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0 60000 65536"/>
              <a:gd name="T5" fmla="*/ 0 60000 65536"/>
              <a:gd name="T6" fmla="*/ 0 w 144"/>
              <a:gd name="T7" fmla="*/ 0 h 144"/>
              <a:gd name="T8" fmla="*/ 144 w 144"/>
              <a:gd name="T9" fmla="*/ 144 h 1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4" h="144">
                <a:moveTo>
                  <a:pt x="144" y="0"/>
                </a:moveTo>
                <a:lnTo>
                  <a:pt x="0" y="144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70" name="Freeform 32"/>
          <p:cNvSpPr>
            <a:spLocks/>
          </p:cNvSpPr>
          <p:nvPr/>
        </p:nvSpPr>
        <p:spPr bwMode="auto">
          <a:xfrm>
            <a:off x="3348038" y="3500438"/>
            <a:ext cx="228600" cy="228600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0 60000 65536"/>
              <a:gd name="T5" fmla="*/ 0 60000 65536"/>
              <a:gd name="T6" fmla="*/ 0 w 144"/>
              <a:gd name="T7" fmla="*/ 0 h 144"/>
              <a:gd name="T8" fmla="*/ 144 w 144"/>
              <a:gd name="T9" fmla="*/ 144 h 1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4" h="144">
                <a:moveTo>
                  <a:pt x="144" y="0"/>
                </a:moveTo>
                <a:lnTo>
                  <a:pt x="0" y="144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6161" name="Rectangle 33"/>
          <p:cNvSpPr>
            <a:spLocks noChangeArrowheads="1"/>
          </p:cNvSpPr>
          <p:nvPr/>
        </p:nvSpPr>
        <p:spPr bwMode="auto">
          <a:xfrm>
            <a:off x="6228184" y="3356991"/>
            <a:ext cx="2304256" cy="50405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Определите углы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6163" name="Rectangle 35"/>
          <p:cNvSpPr>
            <a:spLocks noChangeArrowheads="1"/>
          </p:cNvSpPr>
          <p:nvPr/>
        </p:nvSpPr>
        <p:spPr bwMode="auto">
          <a:xfrm>
            <a:off x="6228184" y="4149601"/>
            <a:ext cx="2303859" cy="8635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Признак 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параллельности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AutoShape 1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166122"/>
            <a:ext cx="540642" cy="431230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6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6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6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6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13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76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7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76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132"/>
                  </p:tgtEl>
                </p:cond>
              </p:nextCondLst>
            </p:seq>
          </p:childTnLst>
        </p:cTn>
      </p:par>
    </p:tnLst>
    <p:bldLst>
      <p:bldP spid="176135" grpId="0" animBg="1"/>
      <p:bldP spid="176140" grpId="0" animBg="1"/>
      <p:bldP spid="176161" grpId="0" animBg="1"/>
      <p:bldP spid="17616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Oval 2"/>
          <p:cNvSpPr>
            <a:spLocks noChangeArrowheads="1"/>
          </p:cNvSpPr>
          <p:nvPr/>
        </p:nvSpPr>
        <p:spPr bwMode="auto">
          <a:xfrm>
            <a:off x="0" y="0"/>
            <a:ext cx="683568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ru-RU" altLang="ru-RU" sz="2800" b="1" dirty="0">
              <a:latin typeface="Times New Roman" pitchFamily="18" charset="0"/>
            </a:endParaRPr>
          </a:p>
        </p:txBody>
      </p:sp>
      <p:sp>
        <p:nvSpPr>
          <p:cNvPr id="197636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400" y="5589240"/>
            <a:ext cx="1440408" cy="576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</a:t>
            </a:r>
          </a:p>
        </p:txBody>
      </p:sp>
      <p:graphicFrame>
        <p:nvGraphicFramePr>
          <p:cNvPr id="197637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275856" y="4869160"/>
          <a:ext cx="3934731" cy="635720"/>
        </p:xfrm>
        <a:graphic>
          <a:graphicData uri="http://schemas.openxmlformats.org/presentationml/2006/ole">
            <p:oleObj spid="_x0000_s28690" name="Формула" r:id="rId3" imgW="1256755" imgH="203112" progId="Equation.3">
              <p:embed/>
            </p:oleObj>
          </a:graphicData>
        </a:graphic>
      </p:graphicFrame>
      <p:sp>
        <p:nvSpPr>
          <p:cNvPr id="197638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300192" y="1700809"/>
            <a:ext cx="2232248" cy="432047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Подсказка (3)</a:t>
            </a:r>
          </a:p>
        </p:txBody>
      </p:sp>
      <p:sp>
        <p:nvSpPr>
          <p:cNvPr id="197639" name="Rectangle 7"/>
          <p:cNvSpPr>
            <a:spLocks noChangeArrowheads="1"/>
          </p:cNvSpPr>
          <p:nvPr/>
        </p:nvSpPr>
        <p:spPr bwMode="auto">
          <a:xfrm>
            <a:off x="6300192" y="2421508"/>
            <a:ext cx="2232248" cy="50343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Углы 1 и 2…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Признак?</a:t>
            </a:r>
            <a:endParaRPr lang="el-GR" alt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7641" name="AutoShape 9"/>
          <p:cNvSpPr>
            <a:spLocks noChangeArrowheads="1"/>
          </p:cNvSpPr>
          <p:nvPr/>
        </p:nvSpPr>
        <p:spPr bwMode="auto">
          <a:xfrm>
            <a:off x="3275856" y="5373216"/>
            <a:ext cx="4032448" cy="1080219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Если две прямые параллельны 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третьей  прямой, то они 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параллельны</a:t>
            </a:r>
          </a:p>
        </p:txBody>
      </p:sp>
      <p:sp>
        <p:nvSpPr>
          <p:cNvPr id="7179" name="Text Box 10"/>
          <p:cNvSpPr txBox="1">
            <a:spLocks noChangeArrowheads="1"/>
          </p:cNvSpPr>
          <p:nvPr/>
        </p:nvSpPr>
        <p:spPr bwMode="auto">
          <a:xfrm>
            <a:off x="539750" y="3644900"/>
            <a:ext cx="341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c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7180" name="Freeform 11"/>
          <p:cNvSpPr>
            <a:spLocks/>
          </p:cNvSpPr>
          <p:nvPr/>
        </p:nvSpPr>
        <p:spPr bwMode="auto">
          <a:xfrm>
            <a:off x="536575" y="2133600"/>
            <a:ext cx="4586288" cy="1588"/>
          </a:xfrm>
          <a:custGeom>
            <a:avLst/>
            <a:gdLst>
              <a:gd name="T0" fmla="*/ 0 w 2889"/>
              <a:gd name="T1" fmla="*/ 0 h 1"/>
              <a:gd name="T2" fmla="*/ 2147483647 w 2889"/>
              <a:gd name="T3" fmla="*/ 0 h 1"/>
              <a:gd name="T4" fmla="*/ 0 60000 65536"/>
              <a:gd name="T5" fmla="*/ 0 60000 65536"/>
              <a:gd name="T6" fmla="*/ 0 w 2889"/>
              <a:gd name="T7" fmla="*/ 0 h 1"/>
              <a:gd name="T8" fmla="*/ 2889 w 2889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89" h="1">
                <a:moveTo>
                  <a:pt x="0" y="0"/>
                </a:moveTo>
                <a:lnTo>
                  <a:pt x="2889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1" name="Text Box 12"/>
          <p:cNvSpPr txBox="1">
            <a:spLocks noChangeArrowheads="1"/>
          </p:cNvSpPr>
          <p:nvPr/>
        </p:nvSpPr>
        <p:spPr bwMode="auto">
          <a:xfrm>
            <a:off x="1258888" y="4437063"/>
            <a:ext cx="3603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d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7182" name="Freeform 13"/>
          <p:cNvSpPr>
            <a:spLocks/>
          </p:cNvSpPr>
          <p:nvPr/>
        </p:nvSpPr>
        <p:spPr bwMode="auto">
          <a:xfrm>
            <a:off x="684213" y="3141663"/>
            <a:ext cx="4556125" cy="33337"/>
          </a:xfrm>
          <a:custGeom>
            <a:avLst/>
            <a:gdLst>
              <a:gd name="T0" fmla="*/ 0 w 2870"/>
              <a:gd name="T1" fmla="*/ 0 h 21"/>
              <a:gd name="T2" fmla="*/ 2147483647 w 2870"/>
              <a:gd name="T3" fmla="*/ 2147483647 h 21"/>
              <a:gd name="T4" fmla="*/ 0 60000 65536"/>
              <a:gd name="T5" fmla="*/ 0 60000 65536"/>
              <a:gd name="T6" fmla="*/ 0 w 2870"/>
              <a:gd name="T7" fmla="*/ 0 h 21"/>
              <a:gd name="T8" fmla="*/ 2870 w 2870"/>
              <a:gd name="T9" fmla="*/ 21 h 2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70" h="21">
                <a:moveTo>
                  <a:pt x="0" y="0"/>
                </a:moveTo>
                <a:lnTo>
                  <a:pt x="2870" y="21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539750" y="1700213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a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657225" y="2670175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b</a:t>
            </a:r>
            <a:endParaRPr lang="ru-RU" altLang="ru-RU" sz="2800" b="1" i="1">
              <a:latin typeface="Times New Roman" pitchFamily="18" charset="0"/>
            </a:endParaRPr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900113" y="333376"/>
            <a:ext cx="4679999" cy="1152525"/>
            <a:chOff x="567" y="210"/>
            <a:chExt cx="3482" cy="726"/>
          </a:xfrm>
        </p:grpSpPr>
        <p:sp>
          <p:nvSpPr>
            <p:cNvPr id="7196" name="Rectangle 18"/>
            <p:cNvSpPr>
              <a:spLocks noChangeArrowheads="1"/>
            </p:cNvSpPr>
            <p:nvPr/>
          </p:nvSpPr>
          <p:spPr bwMode="auto">
            <a:xfrm>
              <a:off x="567" y="210"/>
              <a:ext cx="3482" cy="72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Дано: </a:t>
              </a:r>
            </a:p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Доказать:   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a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ll</a:t>
              </a:r>
              <a:r>
                <a:rPr lang="en-US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c</a:t>
              </a:r>
            </a:p>
          </p:txBody>
        </p:sp>
        <p:graphicFrame>
          <p:nvGraphicFramePr>
            <p:cNvPr id="7171" name="Object 19"/>
            <p:cNvGraphicFramePr>
              <a:graphicFrameLocks noChangeAspect="1"/>
            </p:cNvGraphicFramePr>
            <p:nvPr/>
          </p:nvGraphicFramePr>
          <p:xfrm>
            <a:off x="1511" y="292"/>
            <a:ext cx="2324" cy="317"/>
          </p:xfrm>
          <a:graphic>
            <a:graphicData uri="http://schemas.openxmlformats.org/presentationml/2006/ole">
              <p:oleObj spid="_x0000_s28691" name="Формула" r:id="rId4" imgW="1536700" imgH="228600" progId="Equation.3">
                <p:embed/>
              </p:oleObj>
            </a:graphicData>
          </a:graphic>
        </p:graphicFrame>
      </p:grpSp>
      <p:sp>
        <p:nvSpPr>
          <p:cNvPr id="7186" name="Freeform 21"/>
          <p:cNvSpPr>
            <a:spLocks/>
          </p:cNvSpPr>
          <p:nvPr/>
        </p:nvSpPr>
        <p:spPr bwMode="auto">
          <a:xfrm>
            <a:off x="1639888" y="1597025"/>
            <a:ext cx="2192337" cy="3206750"/>
          </a:xfrm>
          <a:custGeom>
            <a:avLst/>
            <a:gdLst>
              <a:gd name="T0" fmla="*/ 0 w 1381"/>
              <a:gd name="T1" fmla="*/ 2147483647 h 2020"/>
              <a:gd name="T2" fmla="*/ 2147483647 w 1381"/>
              <a:gd name="T3" fmla="*/ 0 h 2020"/>
              <a:gd name="T4" fmla="*/ 0 60000 65536"/>
              <a:gd name="T5" fmla="*/ 0 60000 65536"/>
              <a:gd name="T6" fmla="*/ 0 w 1381"/>
              <a:gd name="T7" fmla="*/ 0 h 2020"/>
              <a:gd name="T8" fmla="*/ 1381 w 1381"/>
              <a:gd name="T9" fmla="*/ 2020 h 20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81" h="2020">
                <a:moveTo>
                  <a:pt x="0" y="2020"/>
                </a:moveTo>
                <a:lnTo>
                  <a:pt x="1381" y="0"/>
                </a:lnTo>
              </a:path>
            </a:pathLst>
          </a:custGeom>
          <a:noFill/>
          <a:ln w="5715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7660" name="Rectangle 28"/>
          <p:cNvSpPr>
            <a:spLocks noChangeArrowheads="1"/>
          </p:cNvSpPr>
          <p:nvPr/>
        </p:nvSpPr>
        <p:spPr bwMode="auto">
          <a:xfrm>
            <a:off x="6300192" y="3212976"/>
            <a:ext cx="2232248" cy="43147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Определите углы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3 и 2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7662" name="Rectangle 30"/>
          <p:cNvSpPr>
            <a:spLocks noChangeArrowheads="1"/>
          </p:cNvSpPr>
          <p:nvPr/>
        </p:nvSpPr>
        <p:spPr bwMode="auto">
          <a:xfrm>
            <a:off x="5940152" y="3934594"/>
            <a:ext cx="2591966" cy="7905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Следствие из аксиомы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параллельных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91" name="Freeform 33"/>
          <p:cNvSpPr>
            <a:spLocks/>
          </p:cNvSpPr>
          <p:nvPr/>
        </p:nvSpPr>
        <p:spPr bwMode="auto">
          <a:xfrm>
            <a:off x="468313" y="4149725"/>
            <a:ext cx="4556125" cy="33338"/>
          </a:xfrm>
          <a:custGeom>
            <a:avLst/>
            <a:gdLst>
              <a:gd name="T0" fmla="*/ 0 w 2870"/>
              <a:gd name="T1" fmla="*/ 0 h 21"/>
              <a:gd name="T2" fmla="*/ 2147483647 w 2870"/>
              <a:gd name="T3" fmla="*/ 2147483647 h 21"/>
              <a:gd name="T4" fmla="*/ 0 60000 65536"/>
              <a:gd name="T5" fmla="*/ 0 60000 65536"/>
              <a:gd name="T6" fmla="*/ 0 w 2870"/>
              <a:gd name="T7" fmla="*/ 0 h 21"/>
              <a:gd name="T8" fmla="*/ 2870 w 2870"/>
              <a:gd name="T9" fmla="*/ 21 h 2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70" h="21">
                <a:moveTo>
                  <a:pt x="0" y="0"/>
                </a:moveTo>
                <a:lnTo>
                  <a:pt x="2870" y="21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2" name="Text Box 34"/>
          <p:cNvSpPr txBox="1">
            <a:spLocks noChangeArrowheads="1"/>
          </p:cNvSpPr>
          <p:nvPr/>
        </p:nvSpPr>
        <p:spPr bwMode="auto">
          <a:xfrm>
            <a:off x="3708400" y="1628775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1</a:t>
            </a:r>
          </a:p>
        </p:txBody>
      </p:sp>
      <p:sp>
        <p:nvSpPr>
          <p:cNvPr id="7193" name="Text Box 35"/>
          <p:cNvSpPr txBox="1">
            <a:spLocks noChangeArrowheads="1"/>
          </p:cNvSpPr>
          <p:nvPr/>
        </p:nvSpPr>
        <p:spPr bwMode="auto">
          <a:xfrm>
            <a:off x="1763713" y="3716338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3</a:t>
            </a:r>
          </a:p>
        </p:txBody>
      </p:sp>
      <p:sp>
        <p:nvSpPr>
          <p:cNvPr id="7194" name="Text Box 36"/>
          <p:cNvSpPr txBox="1">
            <a:spLocks noChangeArrowheads="1"/>
          </p:cNvSpPr>
          <p:nvPr/>
        </p:nvSpPr>
        <p:spPr bwMode="auto">
          <a:xfrm>
            <a:off x="2960688" y="2670175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2</a:t>
            </a:r>
          </a:p>
        </p:txBody>
      </p:sp>
      <p:sp>
        <p:nvSpPr>
          <p:cNvPr id="197670" name="Text Box 38"/>
          <p:cNvSpPr txBox="1">
            <a:spLocks noChangeArrowheads="1"/>
          </p:cNvSpPr>
          <p:nvPr/>
        </p:nvSpPr>
        <p:spPr bwMode="auto">
          <a:xfrm>
            <a:off x="2195513" y="3141663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>
                <a:solidFill>
                  <a:srgbClr val="0000FF"/>
                </a:solidFill>
                <a:latin typeface="Times New Roman" pitchFamily="18" charset="0"/>
              </a:rPr>
              <a:t>4</a:t>
            </a:r>
            <a:endParaRPr lang="ru-RU" altLang="ru-RU" sz="28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9" name="AutoShape 1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166122"/>
            <a:ext cx="540642" cy="431230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76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7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7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76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7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7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7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763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76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9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97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7636"/>
                  </p:tgtEl>
                </p:cond>
              </p:nextCondLst>
            </p:seq>
          </p:childTnLst>
        </p:cTn>
      </p:par>
    </p:tnLst>
    <p:bldLst>
      <p:bldP spid="197639" grpId="0" animBg="1"/>
      <p:bldP spid="197641" grpId="0" animBg="1"/>
      <p:bldP spid="197660" grpId="0" animBg="1"/>
      <p:bldP spid="197662" grpId="0" animBg="1"/>
      <p:bldP spid="1976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Oval 2"/>
          <p:cNvSpPr>
            <a:spLocks noChangeArrowheads="1"/>
          </p:cNvSpPr>
          <p:nvPr/>
        </p:nvSpPr>
        <p:spPr bwMode="auto">
          <a:xfrm>
            <a:off x="0" y="0"/>
            <a:ext cx="683568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9684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400" y="5589240"/>
            <a:ext cx="1512416" cy="576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</a:t>
            </a:r>
          </a:p>
        </p:txBody>
      </p:sp>
      <p:graphicFrame>
        <p:nvGraphicFramePr>
          <p:cNvPr id="199685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851920" y="5013176"/>
          <a:ext cx="3528764" cy="570129"/>
        </p:xfrm>
        <a:graphic>
          <a:graphicData uri="http://schemas.openxmlformats.org/presentationml/2006/ole">
            <p:oleObj spid="_x0000_s29714" name="Формула" r:id="rId3" imgW="1256755" imgH="203112" progId="Equation.3">
              <p:embed/>
            </p:oleObj>
          </a:graphicData>
        </a:graphic>
      </p:graphicFrame>
      <p:sp>
        <p:nvSpPr>
          <p:cNvPr id="199686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12160" y="1700809"/>
            <a:ext cx="2520280" cy="432048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Подсказка (3)</a:t>
            </a:r>
          </a:p>
        </p:txBody>
      </p:sp>
      <p:sp>
        <p:nvSpPr>
          <p:cNvPr id="199687" name="Rectangle 7"/>
          <p:cNvSpPr>
            <a:spLocks noChangeArrowheads="1"/>
          </p:cNvSpPr>
          <p:nvPr/>
        </p:nvSpPr>
        <p:spPr bwMode="auto">
          <a:xfrm>
            <a:off x="6012160" y="2420888"/>
            <a:ext cx="2520280" cy="4311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Вертикальные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углы </a:t>
            </a:r>
            <a:endParaRPr lang="el-GR" alt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9689" name="AutoShape 9"/>
          <p:cNvSpPr>
            <a:spLocks noChangeArrowheads="1"/>
          </p:cNvSpPr>
          <p:nvPr/>
        </p:nvSpPr>
        <p:spPr bwMode="auto">
          <a:xfrm>
            <a:off x="3491880" y="5517232"/>
            <a:ext cx="4393679" cy="1008211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Если две прямые параллельны 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третьей  прямой, то они 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параллельны</a:t>
            </a:r>
          </a:p>
        </p:txBody>
      </p:sp>
      <p:sp>
        <p:nvSpPr>
          <p:cNvPr id="8203" name="Text Box 10"/>
          <p:cNvSpPr txBox="1">
            <a:spLocks noChangeArrowheads="1"/>
          </p:cNvSpPr>
          <p:nvPr/>
        </p:nvSpPr>
        <p:spPr bwMode="auto">
          <a:xfrm>
            <a:off x="539750" y="3644900"/>
            <a:ext cx="341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c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8204" name="Freeform 11"/>
          <p:cNvSpPr>
            <a:spLocks/>
          </p:cNvSpPr>
          <p:nvPr/>
        </p:nvSpPr>
        <p:spPr bwMode="auto">
          <a:xfrm>
            <a:off x="536575" y="2133600"/>
            <a:ext cx="4586288" cy="1588"/>
          </a:xfrm>
          <a:custGeom>
            <a:avLst/>
            <a:gdLst>
              <a:gd name="T0" fmla="*/ 0 w 2889"/>
              <a:gd name="T1" fmla="*/ 0 h 1"/>
              <a:gd name="T2" fmla="*/ 2147483647 w 2889"/>
              <a:gd name="T3" fmla="*/ 0 h 1"/>
              <a:gd name="T4" fmla="*/ 0 60000 65536"/>
              <a:gd name="T5" fmla="*/ 0 60000 65536"/>
              <a:gd name="T6" fmla="*/ 0 w 2889"/>
              <a:gd name="T7" fmla="*/ 0 h 1"/>
              <a:gd name="T8" fmla="*/ 2889 w 2889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89" h="1">
                <a:moveTo>
                  <a:pt x="0" y="0"/>
                </a:moveTo>
                <a:lnTo>
                  <a:pt x="2889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5" name="Text Box 12"/>
          <p:cNvSpPr txBox="1">
            <a:spLocks noChangeArrowheads="1"/>
          </p:cNvSpPr>
          <p:nvPr/>
        </p:nvSpPr>
        <p:spPr bwMode="auto">
          <a:xfrm>
            <a:off x="1258888" y="4437063"/>
            <a:ext cx="3603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d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8206" name="Freeform 13"/>
          <p:cNvSpPr>
            <a:spLocks/>
          </p:cNvSpPr>
          <p:nvPr/>
        </p:nvSpPr>
        <p:spPr bwMode="auto">
          <a:xfrm>
            <a:off x="684213" y="3141663"/>
            <a:ext cx="4556125" cy="33337"/>
          </a:xfrm>
          <a:custGeom>
            <a:avLst/>
            <a:gdLst>
              <a:gd name="T0" fmla="*/ 0 w 2870"/>
              <a:gd name="T1" fmla="*/ 0 h 21"/>
              <a:gd name="T2" fmla="*/ 2147483647 w 2870"/>
              <a:gd name="T3" fmla="*/ 2147483647 h 21"/>
              <a:gd name="T4" fmla="*/ 0 60000 65536"/>
              <a:gd name="T5" fmla="*/ 0 60000 65536"/>
              <a:gd name="T6" fmla="*/ 0 w 2870"/>
              <a:gd name="T7" fmla="*/ 0 h 21"/>
              <a:gd name="T8" fmla="*/ 2870 w 2870"/>
              <a:gd name="T9" fmla="*/ 21 h 2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70" h="21">
                <a:moveTo>
                  <a:pt x="0" y="0"/>
                </a:moveTo>
                <a:lnTo>
                  <a:pt x="2870" y="21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7" name="Text Box 14"/>
          <p:cNvSpPr txBox="1">
            <a:spLocks noChangeArrowheads="1"/>
          </p:cNvSpPr>
          <p:nvPr/>
        </p:nvSpPr>
        <p:spPr bwMode="auto">
          <a:xfrm>
            <a:off x="539750" y="1700213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a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8208" name="Text Box 15"/>
          <p:cNvSpPr txBox="1">
            <a:spLocks noChangeArrowheads="1"/>
          </p:cNvSpPr>
          <p:nvPr/>
        </p:nvSpPr>
        <p:spPr bwMode="auto">
          <a:xfrm>
            <a:off x="657225" y="2670175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b</a:t>
            </a:r>
            <a:endParaRPr lang="ru-RU" altLang="ru-RU" sz="2800" b="1" i="1">
              <a:latin typeface="Times New Roman" pitchFamily="18" charset="0"/>
            </a:endParaRPr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900113" y="333376"/>
            <a:ext cx="4464274" cy="1008063"/>
            <a:chOff x="567" y="210"/>
            <a:chExt cx="4161" cy="635"/>
          </a:xfrm>
        </p:grpSpPr>
        <p:sp>
          <p:nvSpPr>
            <p:cNvPr id="8220" name="Rectangle 17"/>
            <p:cNvSpPr>
              <a:spLocks noChangeArrowheads="1"/>
            </p:cNvSpPr>
            <p:nvPr/>
          </p:nvSpPr>
          <p:spPr bwMode="auto">
            <a:xfrm>
              <a:off x="567" y="210"/>
              <a:ext cx="4161" cy="63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Дано: </a:t>
              </a:r>
            </a:p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Доказать:   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a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ll</a:t>
              </a:r>
              <a:r>
                <a:rPr lang="en-US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c</a:t>
              </a:r>
            </a:p>
          </p:txBody>
        </p:sp>
        <p:graphicFrame>
          <p:nvGraphicFramePr>
            <p:cNvPr id="8195" name="Object 18"/>
            <p:cNvGraphicFramePr>
              <a:graphicFrameLocks noChangeAspect="1"/>
            </p:cNvGraphicFramePr>
            <p:nvPr/>
          </p:nvGraphicFramePr>
          <p:xfrm>
            <a:off x="1707" y="255"/>
            <a:ext cx="2766" cy="313"/>
          </p:xfrm>
          <a:graphic>
            <a:graphicData uri="http://schemas.openxmlformats.org/presentationml/2006/ole">
              <p:oleObj spid="_x0000_s29715" name="Формула" r:id="rId4" imgW="1549400" imgH="228600" progId="Equation.3">
                <p:embed/>
              </p:oleObj>
            </a:graphicData>
          </a:graphic>
        </p:graphicFrame>
      </p:grpSp>
      <p:sp>
        <p:nvSpPr>
          <p:cNvPr id="8210" name="Freeform 19"/>
          <p:cNvSpPr>
            <a:spLocks/>
          </p:cNvSpPr>
          <p:nvPr/>
        </p:nvSpPr>
        <p:spPr bwMode="auto">
          <a:xfrm>
            <a:off x="1639888" y="1597025"/>
            <a:ext cx="2192337" cy="3206750"/>
          </a:xfrm>
          <a:custGeom>
            <a:avLst/>
            <a:gdLst>
              <a:gd name="T0" fmla="*/ 0 w 1381"/>
              <a:gd name="T1" fmla="*/ 2147483647 h 2020"/>
              <a:gd name="T2" fmla="*/ 2147483647 w 1381"/>
              <a:gd name="T3" fmla="*/ 0 h 2020"/>
              <a:gd name="T4" fmla="*/ 0 60000 65536"/>
              <a:gd name="T5" fmla="*/ 0 60000 65536"/>
              <a:gd name="T6" fmla="*/ 0 w 1381"/>
              <a:gd name="T7" fmla="*/ 0 h 2020"/>
              <a:gd name="T8" fmla="*/ 1381 w 1381"/>
              <a:gd name="T9" fmla="*/ 2020 h 20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81" h="2020">
                <a:moveTo>
                  <a:pt x="0" y="2020"/>
                </a:moveTo>
                <a:lnTo>
                  <a:pt x="1381" y="0"/>
                </a:lnTo>
              </a:path>
            </a:pathLst>
          </a:custGeom>
          <a:noFill/>
          <a:ln w="5715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9700" name="Rectangle 20"/>
          <p:cNvSpPr>
            <a:spLocks noChangeArrowheads="1"/>
          </p:cNvSpPr>
          <p:nvPr/>
        </p:nvSpPr>
        <p:spPr bwMode="auto">
          <a:xfrm>
            <a:off x="6012160" y="3141340"/>
            <a:ext cx="2520329" cy="5036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Определите углы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3 и 2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9702" name="Rectangle 22"/>
          <p:cNvSpPr>
            <a:spLocks noChangeArrowheads="1"/>
          </p:cNvSpPr>
          <p:nvPr/>
        </p:nvSpPr>
        <p:spPr bwMode="auto">
          <a:xfrm>
            <a:off x="5868144" y="3933056"/>
            <a:ext cx="2664345" cy="7930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Следствие из аксиомы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параллельных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468313" y="4149725"/>
            <a:ext cx="4556125" cy="33338"/>
          </a:xfrm>
          <a:custGeom>
            <a:avLst/>
            <a:gdLst>
              <a:gd name="T0" fmla="*/ 0 w 2870"/>
              <a:gd name="T1" fmla="*/ 0 h 21"/>
              <a:gd name="T2" fmla="*/ 2147483647 w 2870"/>
              <a:gd name="T3" fmla="*/ 2147483647 h 21"/>
              <a:gd name="T4" fmla="*/ 0 60000 65536"/>
              <a:gd name="T5" fmla="*/ 0 60000 65536"/>
              <a:gd name="T6" fmla="*/ 0 w 2870"/>
              <a:gd name="T7" fmla="*/ 0 h 21"/>
              <a:gd name="T8" fmla="*/ 2870 w 2870"/>
              <a:gd name="T9" fmla="*/ 21 h 2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70" h="21">
                <a:moveTo>
                  <a:pt x="0" y="0"/>
                </a:moveTo>
                <a:lnTo>
                  <a:pt x="2870" y="21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6" name="Text Box 26"/>
          <p:cNvSpPr txBox="1">
            <a:spLocks noChangeArrowheads="1"/>
          </p:cNvSpPr>
          <p:nvPr/>
        </p:nvSpPr>
        <p:spPr bwMode="auto">
          <a:xfrm>
            <a:off x="3059113" y="1628775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1</a:t>
            </a:r>
          </a:p>
        </p:txBody>
      </p:sp>
      <p:sp>
        <p:nvSpPr>
          <p:cNvPr id="8217" name="Text Box 27"/>
          <p:cNvSpPr txBox="1">
            <a:spLocks noChangeArrowheads="1"/>
          </p:cNvSpPr>
          <p:nvPr/>
        </p:nvSpPr>
        <p:spPr bwMode="auto">
          <a:xfrm>
            <a:off x="2339975" y="36449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3</a:t>
            </a:r>
          </a:p>
        </p:txBody>
      </p:sp>
      <p:sp>
        <p:nvSpPr>
          <p:cNvPr id="8218" name="Text Box 28"/>
          <p:cNvSpPr txBox="1">
            <a:spLocks noChangeArrowheads="1"/>
          </p:cNvSpPr>
          <p:nvPr/>
        </p:nvSpPr>
        <p:spPr bwMode="auto">
          <a:xfrm>
            <a:off x="2960688" y="2670175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2</a:t>
            </a:r>
          </a:p>
        </p:txBody>
      </p:sp>
      <p:sp>
        <p:nvSpPr>
          <p:cNvPr id="199709" name="Text Box 29"/>
          <p:cNvSpPr txBox="1">
            <a:spLocks noChangeArrowheads="1"/>
          </p:cNvSpPr>
          <p:nvPr/>
        </p:nvSpPr>
        <p:spPr bwMode="auto">
          <a:xfrm>
            <a:off x="3419475" y="2060575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>
                <a:solidFill>
                  <a:srgbClr val="0000FF"/>
                </a:solidFill>
                <a:latin typeface="Times New Roman" pitchFamily="18" charset="0"/>
              </a:rPr>
              <a:t>4</a:t>
            </a:r>
            <a:endParaRPr lang="ru-RU" altLang="ru-RU" sz="28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9" name="AutoShape 1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166122"/>
            <a:ext cx="540642" cy="431230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96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9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96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968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96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 nodeType="clickPar">
                      <p:stCondLst>
                        <p:cond delay="0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99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99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9684"/>
                  </p:tgtEl>
                </p:cond>
              </p:nextCondLst>
            </p:seq>
          </p:childTnLst>
        </p:cTn>
      </p:par>
    </p:tnLst>
    <p:bldLst>
      <p:bldP spid="199687" grpId="0" animBg="1"/>
      <p:bldP spid="199689" grpId="0" animBg="1"/>
      <p:bldP spid="199700" grpId="0" animBg="1"/>
      <p:bldP spid="199702" grpId="0" animBg="1"/>
      <p:bldP spid="1997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Oval 2"/>
          <p:cNvSpPr>
            <a:spLocks noChangeArrowheads="1"/>
          </p:cNvSpPr>
          <p:nvPr/>
        </p:nvSpPr>
        <p:spPr bwMode="auto">
          <a:xfrm>
            <a:off x="0" y="0"/>
            <a:ext cx="683568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9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1732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400" y="5589240"/>
            <a:ext cx="1512416" cy="576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</a:t>
            </a:r>
          </a:p>
        </p:txBody>
      </p:sp>
      <p:graphicFrame>
        <p:nvGraphicFramePr>
          <p:cNvPr id="201733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203848" y="5229200"/>
          <a:ext cx="4211960" cy="424395"/>
        </p:xfrm>
        <a:graphic>
          <a:graphicData uri="http://schemas.openxmlformats.org/presentationml/2006/ole">
            <p:oleObj spid="_x0000_s30738" name="Формула" r:id="rId3" imgW="1764534" imgH="177723" progId="Equation.3">
              <p:embed/>
            </p:oleObj>
          </a:graphicData>
        </a:graphic>
      </p:graphicFrame>
      <p:sp>
        <p:nvSpPr>
          <p:cNvPr id="201734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12160" y="1628800"/>
            <a:ext cx="2447875" cy="504056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Подсказка (3)</a:t>
            </a:r>
          </a:p>
        </p:txBody>
      </p:sp>
      <p:sp>
        <p:nvSpPr>
          <p:cNvPr id="201735" name="Rectangle 7"/>
          <p:cNvSpPr>
            <a:spLocks noChangeArrowheads="1"/>
          </p:cNvSpPr>
          <p:nvPr/>
        </p:nvSpPr>
        <p:spPr bwMode="auto">
          <a:xfrm>
            <a:off x="6012160" y="2420888"/>
            <a:ext cx="2448321" cy="5040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Равенство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треугольников</a:t>
            </a:r>
            <a:endParaRPr lang="el-GR" alt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1737" name="AutoShape 9"/>
          <p:cNvSpPr>
            <a:spLocks noChangeArrowheads="1"/>
          </p:cNvSpPr>
          <p:nvPr/>
        </p:nvSpPr>
        <p:spPr bwMode="auto">
          <a:xfrm>
            <a:off x="3347864" y="5661248"/>
            <a:ext cx="3961631" cy="719732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Соответственные углы равны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- прямые параллельны</a:t>
            </a:r>
          </a:p>
        </p:txBody>
      </p:sp>
      <p:sp>
        <p:nvSpPr>
          <p:cNvPr id="11275" name="Freeform 11"/>
          <p:cNvSpPr>
            <a:spLocks/>
          </p:cNvSpPr>
          <p:nvPr/>
        </p:nvSpPr>
        <p:spPr bwMode="auto">
          <a:xfrm>
            <a:off x="250825" y="4076700"/>
            <a:ext cx="4833938" cy="23813"/>
          </a:xfrm>
          <a:custGeom>
            <a:avLst/>
            <a:gdLst>
              <a:gd name="T0" fmla="*/ 0 w 3045"/>
              <a:gd name="T1" fmla="*/ 2147483647 h 15"/>
              <a:gd name="T2" fmla="*/ 2147483647 w 3045"/>
              <a:gd name="T3" fmla="*/ 0 h 15"/>
              <a:gd name="T4" fmla="*/ 0 60000 65536"/>
              <a:gd name="T5" fmla="*/ 0 60000 65536"/>
              <a:gd name="T6" fmla="*/ 0 w 3045"/>
              <a:gd name="T7" fmla="*/ 0 h 15"/>
              <a:gd name="T8" fmla="*/ 3045 w 3045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45" h="15">
                <a:moveTo>
                  <a:pt x="0" y="15"/>
                </a:moveTo>
                <a:lnTo>
                  <a:pt x="3045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323850" y="4076700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А</a:t>
            </a:r>
          </a:p>
        </p:txBody>
      </p:sp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900113" y="333375"/>
            <a:ext cx="4751660" cy="1050925"/>
            <a:chOff x="567" y="210"/>
            <a:chExt cx="3743" cy="662"/>
          </a:xfrm>
        </p:grpSpPr>
        <p:sp>
          <p:nvSpPr>
            <p:cNvPr id="11301" name="Rectangle 14"/>
            <p:cNvSpPr>
              <a:spLocks noChangeArrowheads="1"/>
            </p:cNvSpPr>
            <p:nvPr/>
          </p:nvSpPr>
          <p:spPr bwMode="auto">
            <a:xfrm>
              <a:off x="567" y="210"/>
              <a:ext cx="3743" cy="66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Дано: </a:t>
              </a:r>
            </a:p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Доказать:   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AB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ll</a:t>
              </a:r>
              <a:r>
                <a:rPr lang="en-US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DE</a:t>
              </a:r>
            </a:p>
          </p:txBody>
        </p:sp>
        <p:graphicFrame>
          <p:nvGraphicFramePr>
            <p:cNvPr id="11267" name="Object 15"/>
            <p:cNvGraphicFramePr>
              <a:graphicFrameLocks noChangeAspect="1"/>
            </p:cNvGraphicFramePr>
            <p:nvPr/>
          </p:nvGraphicFramePr>
          <p:xfrm>
            <a:off x="1474" y="311"/>
            <a:ext cx="2779" cy="286"/>
          </p:xfrm>
          <a:graphic>
            <a:graphicData uri="http://schemas.openxmlformats.org/presentationml/2006/ole">
              <p:oleObj spid="_x0000_s30739" name="Формула" r:id="rId4" imgW="1816100" imgH="203200" progId="Equation.3">
                <p:embed/>
              </p:oleObj>
            </a:graphicData>
          </a:graphic>
        </p:graphicFrame>
      </p:grpSp>
      <p:sp>
        <p:nvSpPr>
          <p:cNvPr id="201745" name="Rectangle 17"/>
          <p:cNvSpPr>
            <a:spLocks noChangeArrowheads="1"/>
          </p:cNvSpPr>
          <p:nvPr/>
        </p:nvSpPr>
        <p:spPr bwMode="auto">
          <a:xfrm>
            <a:off x="6012160" y="3213919"/>
            <a:ext cx="2448272" cy="6471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Определите углы</a:t>
            </a:r>
          </a:p>
          <a:p>
            <a:pPr algn="ctr" eaLnBrk="1" hangingPunct="1"/>
            <a:r>
              <a:rPr lang="ru-RU" altLang="ru-RU" sz="16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ВАС</a:t>
            </a:r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и </a:t>
            </a:r>
            <a:r>
              <a:rPr lang="en-US" altLang="ru-RU" sz="16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EDF</a:t>
            </a:r>
            <a:endParaRPr lang="ru-RU" alt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1747" name="Rectangle 19"/>
          <p:cNvSpPr>
            <a:spLocks noChangeArrowheads="1"/>
          </p:cNvSpPr>
          <p:nvPr/>
        </p:nvSpPr>
        <p:spPr bwMode="auto">
          <a:xfrm>
            <a:off x="6012160" y="4221088"/>
            <a:ext cx="2520280" cy="7920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Признак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параллельности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282" name="Text Box 22"/>
          <p:cNvSpPr txBox="1">
            <a:spLocks noChangeArrowheads="1"/>
          </p:cNvSpPr>
          <p:nvPr/>
        </p:nvSpPr>
        <p:spPr bwMode="auto">
          <a:xfrm>
            <a:off x="2987675" y="3357563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1</a:t>
            </a:r>
          </a:p>
        </p:txBody>
      </p:sp>
      <p:sp>
        <p:nvSpPr>
          <p:cNvPr id="11283" name="Text Box 23"/>
          <p:cNvSpPr txBox="1">
            <a:spLocks noChangeArrowheads="1"/>
          </p:cNvSpPr>
          <p:nvPr/>
        </p:nvSpPr>
        <p:spPr bwMode="auto">
          <a:xfrm>
            <a:off x="4643438" y="3357563"/>
            <a:ext cx="387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2</a:t>
            </a:r>
          </a:p>
        </p:txBody>
      </p:sp>
      <p:sp>
        <p:nvSpPr>
          <p:cNvPr id="11284" name="AutoShape 25"/>
          <p:cNvSpPr>
            <a:spLocks noChangeArrowheads="1"/>
          </p:cNvSpPr>
          <p:nvPr/>
        </p:nvSpPr>
        <p:spPr bwMode="auto">
          <a:xfrm>
            <a:off x="539750" y="1844675"/>
            <a:ext cx="2519363" cy="2232025"/>
          </a:xfrm>
          <a:prstGeom prst="triangle">
            <a:avLst>
              <a:gd name="adj" fmla="val 25204"/>
            </a:avLst>
          </a:prstGeom>
          <a:noFill/>
          <a:ln w="50800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1285" name="AutoShape 26"/>
          <p:cNvSpPr>
            <a:spLocks noChangeArrowheads="1"/>
          </p:cNvSpPr>
          <p:nvPr/>
        </p:nvSpPr>
        <p:spPr bwMode="auto">
          <a:xfrm>
            <a:off x="2195513" y="1844675"/>
            <a:ext cx="2519362" cy="2232025"/>
          </a:xfrm>
          <a:prstGeom prst="triangle">
            <a:avLst>
              <a:gd name="adj" fmla="val 25204"/>
            </a:avLst>
          </a:prstGeom>
          <a:noFill/>
          <a:ln w="50800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1286" name="Text Box 27"/>
          <p:cNvSpPr txBox="1">
            <a:spLocks noChangeArrowheads="1"/>
          </p:cNvSpPr>
          <p:nvPr/>
        </p:nvSpPr>
        <p:spPr bwMode="auto">
          <a:xfrm>
            <a:off x="755650" y="1484313"/>
            <a:ext cx="420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В</a:t>
            </a:r>
          </a:p>
        </p:txBody>
      </p:sp>
      <p:sp>
        <p:nvSpPr>
          <p:cNvPr id="11287" name="Text Box 28"/>
          <p:cNvSpPr txBox="1">
            <a:spLocks noChangeArrowheads="1"/>
          </p:cNvSpPr>
          <p:nvPr/>
        </p:nvSpPr>
        <p:spPr bwMode="auto">
          <a:xfrm>
            <a:off x="2843213" y="4076700"/>
            <a:ext cx="420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С</a:t>
            </a:r>
          </a:p>
        </p:txBody>
      </p:sp>
      <p:sp>
        <p:nvSpPr>
          <p:cNvPr id="11288" name="Text Box 29"/>
          <p:cNvSpPr txBox="1">
            <a:spLocks noChangeArrowheads="1"/>
          </p:cNvSpPr>
          <p:nvPr/>
        </p:nvSpPr>
        <p:spPr bwMode="auto">
          <a:xfrm>
            <a:off x="1979613" y="407670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D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11289" name="Text Box 30"/>
          <p:cNvSpPr txBox="1">
            <a:spLocks noChangeArrowheads="1"/>
          </p:cNvSpPr>
          <p:nvPr/>
        </p:nvSpPr>
        <p:spPr bwMode="auto">
          <a:xfrm>
            <a:off x="2411413" y="1484313"/>
            <a:ext cx="420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E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11290" name="Text Box 31"/>
          <p:cNvSpPr txBox="1">
            <a:spLocks noChangeArrowheads="1"/>
          </p:cNvSpPr>
          <p:nvPr/>
        </p:nvSpPr>
        <p:spPr bwMode="auto">
          <a:xfrm>
            <a:off x="4500563" y="4076700"/>
            <a:ext cx="420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F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11291" name="AutoShape 32"/>
          <p:cNvSpPr>
            <a:spLocks noChangeArrowheads="1"/>
          </p:cNvSpPr>
          <p:nvPr/>
        </p:nvSpPr>
        <p:spPr bwMode="auto">
          <a:xfrm rot="6734487">
            <a:off x="3131344" y="3733006"/>
            <a:ext cx="149225" cy="423863"/>
          </a:xfrm>
          <a:prstGeom prst="moon">
            <a:avLst>
              <a:gd name="adj" fmla="val 3173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1292" name="AutoShape 33"/>
          <p:cNvSpPr>
            <a:spLocks noChangeArrowheads="1"/>
          </p:cNvSpPr>
          <p:nvPr/>
        </p:nvSpPr>
        <p:spPr bwMode="auto">
          <a:xfrm rot="6734487">
            <a:off x="4762501" y="3751262"/>
            <a:ext cx="144462" cy="360363"/>
          </a:xfrm>
          <a:prstGeom prst="moon">
            <a:avLst>
              <a:gd name="adj" fmla="val 3173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1293" name="Freeform 34"/>
          <p:cNvSpPr>
            <a:spLocks/>
          </p:cNvSpPr>
          <p:nvPr/>
        </p:nvSpPr>
        <p:spPr bwMode="auto">
          <a:xfrm>
            <a:off x="1331913" y="3933825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4" name="Freeform 35"/>
          <p:cNvSpPr>
            <a:spLocks/>
          </p:cNvSpPr>
          <p:nvPr/>
        </p:nvSpPr>
        <p:spPr bwMode="auto">
          <a:xfrm>
            <a:off x="3851275" y="3933825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5" name="Freeform 36"/>
          <p:cNvSpPr>
            <a:spLocks/>
          </p:cNvSpPr>
          <p:nvPr/>
        </p:nvSpPr>
        <p:spPr bwMode="auto">
          <a:xfrm>
            <a:off x="1974850" y="2827338"/>
            <a:ext cx="161925" cy="292100"/>
          </a:xfrm>
          <a:custGeom>
            <a:avLst/>
            <a:gdLst>
              <a:gd name="T0" fmla="*/ 2147483647 w 99"/>
              <a:gd name="T1" fmla="*/ 0 h 184"/>
              <a:gd name="T2" fmla="*/ 0 w 99"/>
              <a:gd name="T3" fmla="*/ 2147483647 h 184"/>
              <a:gd name="T4" fmla="*/ 0 60000 65536"/>
              <a:gd name="T5" fmla="*/ 0 60000 65536"/>
              <a:gd name="T6" fmla="*/ 0 w 99"/>
              <a:gd name="T7" fmla="*/ 0 h 184"/>
              <a:gd name="T8" fmla="*/ 99 w 99"/>
              <a:gd name="T9" fmla="*/ 184 h 18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9" h="184">
                <a:moveTo>
                  <a:pt x="99" y="0"/>
                </a:moveTo>
                <a:lnTo>
                  <a:pt x="0" y="184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6" name="Freeform 37"/>
          <p:cNvSpPr>
            <a:spLocks/>
          </p:cNvSpPr>
          <p:nvPr/>
        </p:nvSpPr>
        <p:spPr bwMode="auto">
          <a:xfrm>
            <a:off x="2051050" y="2852738"/>
            <a:ext cx="157163" cy="279400"/>
          </a:xfrm>
          <a:custGeom>
            <a:avLst/>
            <a:gdLst>
              <a:gd name="T0" fmla="*/ 2147483647 w 96"/>
              <a:gd name="T1" fmla="*/ 0 h 176"/>
              <a:gd name="T2" fmla="*/ 0 w 96"/>
              <a:gd name="T3" fmla="*/ 2147483647 h 176"/>
              <a:gd name="T4" fmla="*/ 0 60000 65536"/>
              <a:gd name="T5" fmla="*/ 0 60000 65536"/>
              <a:gd name="T6" fmla="*/ 0 w 96"/>
              <a:gd name="T7" fmla="*/ 0 h 176"/>
              <a:gd name="T8" fmla="*/ 96 w 96"/>
              <a:gd name="T9" fmla="*/ 176 h 1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6" h="176">
                <a:moveTo>
                  <a:pt x="96" y="0"/>
                </a:moveTo>
                <a:lnTo>
                  <a:pt x="0" y="176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7" name="Freeform 38"/>
          <p:cNvSpPr>
            <a:spLocks/>
          </p:cNvSpPr>
          <p:nvPr/>
        </p:nvSpPr>
        <p:spPr bwMode="auto">
          <a:xfrm>
            <a:off x="3632200" y="2827338"/>
            <a:ext cx="161925" cy="292100"/>
          </a:xfrm>
          <a:custGeom>
            <a:avLst/>
            <a:gdLst>
              <a:gd name="T0" fmla="*/ 2147483647 w 99"/>
              <a:gd name="T1" fmla="*/ 0 h 184"/>
              <a:gd name="T2" fmla="*/ 0 w 99"/>
              <a:gd name="T3" fmla="*/ 2147483647 h 184"/>
              <a:gd name="T4" fmla="*/ 0 60000 65536"/>
              <a:gd name="T5" fmla="*/ 0 60000 65536"/>
              <a:gd name="T6" fmla="*/ 0 w 99"/>
              <a:gd name="T7" fmla="*/ 0 h 184"/>
              <a:gd name="T8" fmla="*/ 99 w 99"/>
              <a:gd name="T9" fmla="*/ 184 h 18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9" h="184">
                <a:moveTo>
                  <a:pt x="99" y="0"/>
                </a:moveTo>
                <a:lnTo>
                  <a:pt x="0" y="184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8" name="Freeform 39"/>
          <p:cNvSpPr>
            <a:spLocks/>
          </p:cNvSpPr>
          <p:nvPr/>
        </p:nvSpPr>
        <p:spPr bwMode="auto">
          <a:xfrm>
            <a:off x="3708400" y="2852738"/>
            <a:ext cx="157163" cy="279400"/>
          </a:xfrm>
          <a:custGeom>
            <a:avLst/>
            <a:gdLst>
              <a:gd name="T0" fmla="*/ 2147483647 w 96"/>
              <a:gd name="T1" fmla="*/ 0 h 176"/>
              <a:gd name="T2" fmla="*/ 0 w 96"/>
              <a:gd name="T3" fmla="*/ 2147483647 h 176"/>
              <a:gd name="T4" fmla="*/ 0 60000 65536"/>
              <a:gd name="T5" fmla="*/ 0 60000 65536"/>
              <a:gd name="T6" fmla="*/ 0 w 96"/>
              <a:gd name="T7" fmla="*/ 0 h 176"/>
              <a:gd name="T8" fmla="*/ 96 w 96"/>
              <a:gd name="T9" fmla="*/ 176 h 1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6" h="176">
                <a:moveTo>
                  <a:pt x="96" y="0"/>
                </a:moveTo>
                <a:lnTo>
                  <a:pt x="0" y="176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1768" name="Freeform 40"/>
          <p:cNvSpPr>
            <a:spLocks/>
          </p:cNvSpPr>
          <p:nvPr/>
        </p:nvSpPr>
        <p:spPr bwMode="auto">
          <a:xfrm rot="-8336324">
            <a:off x="684213" y="3284538"/>
            <a:ext cx="444500" cy="685800"/>
          </a:xfrm>
          <a:custGeom>
            <a:avLst/>
            <a:gdLst>
              <a:gd name="T0" fmla="*/ 2147483647 w 280"/>
              <a:gd name="T1" fmla="*/ 2147483647 h 432"/>
              <a:gd name="T2" fmla="*/ 2147483647 w 280"/>
              <a:gd name="T3" fmla="*/ 2147483647 h 432"/>
              <a:gd name="T4" fmla="*/ 0 w 280"/>
              <a:gd name="T5" fmla="*/ 2147483647 h 432"/>
              <a:gd name="T6" fmla="*/ 2147483647 w 280"/>
              <a:gd name="T7" fmla="*/ 0 h 432"/>
              <a:gd name="T8" fmla="*/ 2147483647 w 280"/>
              <a:gd name="T9" fmla="*/ 2147483647 h 4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0"/>
              <a:gd name="T16" fmla="*/ 0 h 432"/>
              <a:gd name="T17" fmla="*/ 280 w 280"/>
              <a:gd name="T18" fmla="*/ 432 h 4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0" h="432">
                <a:moveTo>
                  <a:pt x="280" y="408"/>
                </a:moveTo>
                <a:lnTo>
                  <a:pt x="104" y="248"/>
                </a:lnTo>
                <a:lnTo>
                  <a:pt x="0" y="432"/>
                </a:lnTo>
                <a:lnTo>
                  <a:pt x="64" y="0"/>
                </a:lnTo>
                <a:lnTo>
                  <a:pt x="272" y="40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1769" name="Freeform 41"/>
          <p:cNvSpPr>
            <a:spLocks/>
          </p:cNvSpPr>
          <p:nvPr/>
        </p:nvSpPr>
        <p:spPr bwMode="auto">
          <a:xfrm rot="-8336324">
            <a:off x="2268538" y="3284538"/>
            <a:ext cx="444500" cy="685800"/>
          </a:xfrm>
          <a:custGeom>
            <a:avLst/>
            <a:gdLst>
              <a:gd name="T0" fmla="*/ 2147483647 w 280"/>
              <a:gd name="T1" fmla="*/ 2147483647 h 432"/>
              <a:gd name="T2" fmla="*/ 2147483647 w 280"/>
              <a:gd name="T3" fmla="*/ 2147483647 h 432"/>
              <a:gd name="T4" fmla="*/ 0 w 280"/>
              <a:gd name="T5" fmla="*/ 2147483647 h 432"/>
              <a:gd name="T6" fmla="*/ 2147483647 w 280"/>
              <a:gd name="T7" fmla="*/ 0 h 432"/>
              <a:gd name="T8" fmla="*/ 2147483647 w 280"/>
              <a:gd name="T9" fmla="*/ 2147483647 h 4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0"/>
              <a:gd name="T16" fmla="*/ 0 h 432"/>
              <a:gd name="T17" fmla="*/ 280 w 280"/>
              <a:gd name="T18" fmla="*/ 432 h 4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0" h="432">
                <a:moveTo>
                  <a:pt x="280" y="408"/>
                </a:moveTo>
                <a:lnTo>
                  <a:pt x="104" y="248"/>
                </a:lnTo>
                <a:lnTo>
                  <a:pt x="0" y="432"/>
                </a:lnTo>
                <a:lnTo>
                  <a:pt x="64" y="0"/>
                </a:lnTo>
                <a:lnTo>
                  <a:pt x="272" y="40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8" name="AutoShape 1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166122"/>
            <a:ext cx="540642" cy="431230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17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1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1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1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1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17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17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1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1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5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01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01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017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5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01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01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017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173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017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01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1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1732"/>
                  </p:tgtEl>
                </p:cond>
              </p:nextCondLst>
            </p:seq>
          </p:childTnLst>
        </p:cTn>
      </p:par>
    </p:tnLst>
    <p:bldLst>
      <p:bldP spid="201735" grpId="0" animBg="1"/>
      <p:bldP spid="201737" grpId="0" animBg="1"/>
      <p:bldP spid="201745" grpId="0" animBg="1"/>
      <p:bldP spid="201747" grpId="0" animBg="1"/>
      <p:bldP spid="201768" grpId="0" animBg="1"/>
      <p:bldP spid="201768" grpId="1" animBg="1"/>
      <p:bldP spid="201769" grpId="0" animBg="1"/>
      <p:bldP spid="20176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Oval 2"/>
          <p:cNvSpPr>
            <a:spLocks noChangeArrowheads="1"/>
          </p:cNvSpPr>
          <p:nvPr/>
        </p:nvSpPr>
        <p:spPr bwMode="auto">
          <a:xfrm>
            <a:off x="0" y="0"/>
            <a:ext cx="683568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10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2756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400" y="5589240"/>
            <a:ext cx="1512416" cy="576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</a:t>
            </a:r>
          </a:p>
        </p:txBody>
      </p:sp>
      <p:graphicFrame>
        <p:nvGraphicFramePr>
          <p:cNvPr id="202757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275856" y="5157192"/>
          <a:ext cx="4644008" cy="471091"/>
        </p:xfrm>
        <a:graphic>
          <a:graphicData uri="http://schemas.openxmlformats.org/presentationml/2006/ole">
            <p:oleObj spid="_x0000_s31762" name="Формула" r:id="rId3" imgW="1751840" imgH="177723" progId="Equation.3">
              <p:embed/>
            </p:oleObj>
          </a:graphicData>
        </a:graphic>
      </p:graphicFrame>
      <p:sp>
        <p:nvSpPr>
          <p:cNvPr id="202758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12160" y="1556793"/>
            <a:ext cx="2448272" cy="504056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Подсказка (3)</a:t>
            </a:r>
          </a:p>
        </p:txBody>
      </p:sp>
      <p:sp>
        <p:nvSpPr>
          <p:cNvPr id="202759" name="Rectangle 7"/>
          <p:cNvSpPr>
            <a:spLocks noChangeArrowheads="1"/>
          </p:cNvSpPr>
          <p:nvPr/>
        </p:nvSpPr>
        <p:spPr bwMode="auto">
          <a:xfrm>
            <a:off x="6012160" y="2348880"/>
            <a:ext cx="2448272" cy="5040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Равенство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треугольников</a:t>
            </a:r>
            <a:endParaRPr lang="el-GR" alt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2761" name="AutoShape 9"/>
          <p:cNvSpPr>
            <a:spLocks noChangeArrowheads="1"/>
          </p:cNvSpPr>
          <p:nvPr/>
        </p:nvSpPr>
        <p:spPr bwMode="auto">
          <a:xfrm>
            <a:off x="3563889" y="5733256"/>
            <a:ext cx="4248472" cy="792088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Накрест лежащие углы равны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- прямые параллельны</a:t>
            </a:r>
          </a:p>
        </p:txBody>
      </p:sp>
      <p:sp>
        <p:nvSpPr>
          <p:cNvPr id="12299" name="Freeform 10"/>
          <p:cNvSpPr>
            <a:spLocks/>
          </p:cNvSpPr>
          <p:nvPr/>
        </p:nvSpPr>
        <p:spPr bwMode="auto">
          <a:xfrm>
            <a:off x="468313" y="3644900"/>
            <a:ext cx="1708150" cy="1406525"/>
          </a:xfrm>
          <a:custGeom>
            <a:avLst/>
            <a:gdLst>
              <a:gd name="T0" fmla="*/ 0 w 1076"/>
              <a:gd name="T1" fmla="*/ 0 h 886"/>
              <a:gd name="T2" fmla="*/ 2147483647 w 1076"/>
              <a:gd name="T3" fmla="*/ 2147483647 h 886"/>
              <a:gd name="T4" fmla="*/ 0 60000 65536"/>
              <a:gd name="T5" fmla="*/ 0 60000 65536"/>
              <a:gd name="T6" fmla="*/ 0 w 1076"/>
              <a:gd name="T7" fmla="*/ 0 h 886"/>
              <a:gd name="T8" fmla="*/ 1076 w 1076"/>
              <a:gd name="T9" fmla="*/ 886 h 88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76" h="886">
                <a:moveTo>
                  <a:pt x="0" y="0"/>
                </a:moveTo>
                <a:lnTo>
                  <a:pt x="1076" y="886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00" name="Text Box 11"/>
          <p:cNvSpPr txBox="1">
            <a:spLocks noChangeArrowheads="1"/>
          </p:cNvSpPr>
          <p:nvPr/>
        </p:nvSpPr>
        <p:spPr bwMode="auto">
          <a:xfrm>
            <a:off x="0" y="3357563"/>
            <a:ext cx="420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А</a:t>
            </a:r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900113" y="333375"/>
            <a:ext cx="6696075" cy="1050925"/>
            <a:chOff x="567" y="210"/>
            <a:chExt cx="4218" cy="662"/>
          </a:xfrm>
        </p:grpSpPr>
        <p:sp>
          <p:nvSpPr>
            <p:cNvPr id="12323" name="Rectangle 12"/>
            <p:cNvSpPr>
              <a:spLocks noChangeArrowheads="1"/>
            </p:cNvSpPr>
            <p:nvPr/>
          </p:nvSpPr>
          <p:spPr bwMode="auto">
            <a:xfrm>
              <a:off x="567" y="210"/>
              <a:ext cx="4218" cy="66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Дано: </a:t>
              </a:r>
            </a:p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Доказать:   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B</a:t>
              </a:r>
              <a:r>
                <a:rPr lang="ru-RU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ll</a:t>
              </a:r>
              <a:r>
                <a:rPr lang="en-US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E</a:t>
              </a:r>
            </a:p>
          </p:txBody>
        </p:sp>
        <p:graphicFrame>
          <p:nvGraphicFramePr>
            <p:cNvPr id="12291" name="Object 13"/>
            <p:cNvGraphicFramePr>
              <a:graphicFrameLocks noChangeAspect="1"/>
            </p:cNvGraphicFramePr>
            <p:nvPr/>
          </p:nvGraphicFramePr>
          <p:xfrm>
            <a:off x="1247" y="294"/>
            <a:ext cx="3221" cy="272"/>
          </p:xfrm>
          <a:graphic>
            <a:graphicData uri="http://schemas.openxmlformats.org/presentationml/2006/ole">
              <p:oleObj spid="_x0000_s31763" name="Формула" r:id="rId4" imgW="2413000" imgH="203200" progId="Equation.3">
                <p:embed/>
              </p:oleObj>
            </a:graphicData>
          </a:graphic>
        </p:graphicFrame>
      </p:grpSp>
      <p:sp>
        <p:nvSpPr>
          <p:cNvPr id="202766" name="Rectangle 14"/>
          <p:cNvSpPr>
            <a:spLocks noChangeArrowheads="1"/>
          </p:cNvSpPr>
          <p:nvPr/>
        </p:nvSpPr>
        <p:spPr bwMode="auto">
          <a:xfrm>
            <a:off x="6012160" y="3140968"/>
            <a:ext cx="2520329" cy="6477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Определите углы</a:t>
            </a:r>
          </a:p>
          <a:p>
            <a:pPr algn="ctr" eaLnBrk="1" hangingPunct="1"/>
            <a:r>
              <a:rPr lang="ru-RU" altLang="ru-RU" sz="16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ВС</a:t>
            </a:r>
            <a:r>
              <a:rPr lang="en-US" altLang="ru-RU" sz="16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и </a:t>
            </a:r>
            <a:r>
              <a:rPr lang="en-US" altLang="ru-RU" sz="16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DAE</a:t>
            </a:r>
            <a:endParaRPr lang="ru-RU" alt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2768" name="Rectangle 16"/>
          <p:cNvSpPr>
            <a:spLocks noChangeArrowheads="1"/>
          </p:cNvSpPr>
          <p:nvPr/>
        </p:nvSpPr>
        <p:spPr bwMode="auto">
          <a:xfrm>
            <a:off x="6012160" y="4077072"/>
            <a:ext cx="2520329" cy="7920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Признак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параллельности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306" name="Text Box 19"/>
          <p:cNvSpPr txBox="1">
            <a:spLocks noChangeArrowheads="1"/>
          </p:cNvSpPr>
          <p:nvPr/>
        </p:nvSpPr>
        <p:spPr bwMode="auto">
          <a:xfrm>
            <a:off x="2124075" y="2276475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1</a:t>
            </a:r>
          </a:p>
        </p:txBody>
      </p:sp>
      <p:sp>
        <p:nvSpPr>
          <p:cNvPr id="12307" name="Text Box 20"/>
          <p:cNvSpPr txBox="1">
            <a:spLocks noChangeArrowheads="1"/>
          </p:cNvSpPr>
          <p:nvPr/>
        </p:nvSpPr>
        <p:spPr bwMode="auto">
          <a:xfrm>
            <a:off x="2627313" y="2276475"/>
            <a:ext cx="387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2</a:t>
            </a:r>
          </a:p>
        </p:txBody>
      </p:sp>
      <p:sp>
        <p:nvSpPr>
          <p:cNvPr id="12308" name="Text Box 23"/>
          <p:cNvSpPr txBox="1">
            <a:spLocks noChangeArrowheads="1"/>
          </p:cNvSpPr>
          <p:nvPr/>
        </p:nvSpPr>
        <p:spPr bwMode="auto">
          <a:xfrm>
            <a:off x="2124075" y="1412875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В</a:t>
            </a:r>
          </a:p>
        </p:txBody>
      </p:sp>
      <p:sp>
        <p:nvSpPr>
          <p:cNvPr id="12309" name="Text Box 24"/>
          <p:cNvSpPr txBox="1">
            <a:spLocks noChangeArrowheads="1"/>
          </p:cNvSpPr>
          <p:nvPr/>
        </p:nvSpPr>
        <p:spPr bwMode="auto">
          <a:xfrm>
            <a:off x="4643438" y="3357563"/>
            <a:ext cx="420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С</a:t>
            </a:r>
          </a:p>
        </p:txBody>
      </p:sp>
      <p:sp>
        <p:nvSpPr>
          <p:cNvPr id="12310" name="Text Box 25"/>
          <p:cNvSpPr txBox="1">
            <a:spLocks noChangeArrowheads="1"/>
          </p:cNvSpPr>
          <p:nvPr/>
        </p:nvSpPr>
        <p:spPr bwMode="auto">
          <a:xfrm>
            <a:off x="2339975" y="3573463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D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12311" name="Text Box 26"/>
          <p:cNvSpPr txBox="1">
            <a:spLocks noChangeArrowheads="1"/>
          </p:cNvSpPr>
          <p:nvPr/>
        </p:nvSpPr>
        <p:spPr bwMode="auto">
          <a:xfrm>
            <a:off x="2051050" y="4508500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E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12312" name="AutoShape 28"/>
          <p:cNvSpPr>
            <a:spLocks noChangeArrowheads="1"/>
          </p:cNvSpPr>
          <p:nvPr/>
        </p:nvSpPr>
        <p:spPr bwMode="auto">
          <a:xfrm rot="8828306">
            <a:off x="755650" y="3357563"/>
            <a:ext cx="144463" cy="287337"/>
          </a:xfrm>
          <a:prstGeom prst="moon">
            <a:avLst>
              <a:gd name="adj" fmla="val 3173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2313" name="AutoShape 29"/>
          <p:cNvSpPr>
            <a:spLocks noChangeArrowheads="1"/>
          </p:cNvSpPr>
          <p:nvPr/>
        </p:nvSpPr>
        <p:spPr bwMode="auto">
          <a:xfrm rot="-7160292">
            <a:off x="2615406" y="2029619"/>
            <a:ext cx="271463" cy="358775"/>
          </a:xfrm>
          <a:prstGeom prst="moon">
            <a:avLst>
              <a:gd name="adj" fmla="val 3173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02788" name="Freeform 36"/>
          <p:cNvSpPr>
            <a:spLocks/>
          </p:cNvSpPr>
          <p:nvPr/>
        </p:nvSpPr>
        <p:spPr bwMode="auto">
          <a:xfrm rot="7396754">
            <a:off x="3756025" y="3092450"/>
            <a:ext cx="444500" cy="685800"/>
          </a:xfrm>
          <a:custGeom>
            <a:avLst/>
            <a:gdLst>
              <a:gd name="T0" fmla="*/ 2147483647 w 280"/>
              <a:gd name="T1" fmla="*/ 2147483647 h 432"/>
              <a:gd name="T2" fmla="*/ 2147483647 w 280"/>
              <a:gd name="T3" fmla="*/ 2147483647 h 432"/>
              <a:gd name="T4" fmla="*/ 0 w 280"/>
              <a:gd name="T5" fmla="*/ 2147483647 h 432"/>
              <a:gd name="T6" fmla="*/ 2147483647 w 280"/>
              <a:gd name="T7" fmla="*/ 0 h 432"/>
              <a:gd name="T8" fmla="*/ 2147483647 w 280"/>
              <a:gd name="T9" fmla="*/ 2147483647 h 4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0"/>
              <a:gd name="T16" fmla="*/ 0 h 432"/>
              <a:gd name="T17" fmla="*/ 280 w 280"/>
              <a:gd name="T18" fmla="*/ 432 h 4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0" h="432">
                <a:moveTo>
                  <a:pt x="280" y="408"/>
                </a:moveTo>
                <a:lnTo>
                  <a:pt x="104" y="248"/>
                </a:lnTo>
                <a:lnTo>
                  <a:pt x="0" y="432"/>
                </a:lnTo>
                <a:lnTo>
                  <a:pt x="64" y="0"/>
                </a:lnTo>
                <a:lnTo>
                  <a:pt x="272" y="40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2789" name="Freeform 37"/>
          <p:cNvSpPr>
            <a:spLocks/>
          </p:cNvSpPr>
          <p:nvPr/>
        </p:nvSpPr>
        <p:spPr bwMode="auto">
          <a:xfrm rot="-2809059">
            <a:off x="1308100" y="3740150"/>
            <a:ext cx="444500" cy="685800"/>
          </a:xfrm>
          <a:custGeom>
            <a:avLst/>
            <a:gdLst>
              <a:gd name="T0" fmla="*/ 2147483647 w 280"/>
              <a:gd name="T1" fmla="*/ 2147483647 h 432"/>
              <a:gd name="T2" fmla="*/ 2147483647 w 280"/>
              <a:gd name="T3" fmla="*/ 2147483647 h 432"/>
              <a:gd name="T4" fmla="*/ 0 w 280"/>
              <a:gd name="T5" fmla="*/ 2147483647 h 432"/>
              <a:gd name="T6" fmla="*/ 2147483647 w 280"/>
              <a:gd name="T7" fmla="*/ 0 h 432"/>
              <a:gd name="T8" fmla="*/ 2147483647 w 280"/>
              <a:gd name="T9" fmla="*/ 2147483647 h 4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0"/>
              <a:gd name="T16" fmla="*/ 0 h 432"/>
              <a:gd name="T17" fmla="*/ 280 w 280"/>
              <a:gd name="T18" fmla="*/ 432 h 4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0" h="432">
                <a:moveTo>
                  <a:pt x="280" y="408"/>
                </a:moveTo>
                <a:lnTo>
                  <a:pt x="104" y="248"/>
                </a:lnTo>
                <a:lnTo>
                  <a:pt x="0" y="432"/>
                </a:lnTo>
                <a:lnTo>
                  <a:pt x="64" y="0"/>
                </a:lnTo>
                <a:lnTo>
                  <a:pt x="272" y="40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316" name="AutoShape 38"/>
          <p:cNvSpPr>
            <a:spLocks noChangeArrowheads="1"/>
          </p:cNvSpPr>
          <p:nvPr/>
        </p:nvSpPr>
        <p:spPr bwMode="auto">
          <a:xfrm>
            <a:off x="468313" y="1773238"/>
            <a:ext cx="4175125" cy="1873250"/>
          </a:xfrm>
          <a:prstGeom prst="triangle">
            <a:avLst>
              <a:gd name="adj" fmla="val 50000"/>
            </a:avLst>
          </a:prstGeom>
          <a:noFill/>
          <a:ln w="50800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2317" name="Freeform 39"/>
          <p:cNvSpPr>
            <a:spLocks/>
          </p:cNvSpPr>
          <p:nvPr/>
        </p:nvSpPr>
        <p:spPr bwMode="auto">
          <a:xfrm>
            <a:off x="2554288" y="1785938"/>
            <a:ext cx="1587" cy="1857375"/>
          </a:xfrm>
          <a:custGeom>
            <a:avLst/>
            <a:gdLst>
              <a:gd name="T0" fmla="*/ 0 w 1"/>
              <a:gd name="T1" fmla="*/ 0 h 1170"/>
              <a:gd name="T2" fmla="*/ 0 w 1"/>
              <a:gd name="T3" fmla="*/ 2147483647 h 1170"/>
              <a:gd name="T4" fmla="*/ 0 60000 65536"/>
              <a:gd name="T5" fmla="*/ 0 60000 65536"/>
              <a:gd name="T6" fmla="*/ 0 w 1"/>
              <a:gd name="T7" fmla="*/ 0 h 1170"/>
              <a:gd name="T8" fmla="*/ 1 w 1"/>
              <a:gd name="T9" fmla="*/ 1170 h 117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170">
                <a:moveTo>
                  <a:pt x="0" y="0"/>
                </a:moveTo>
                <a:lnTo>
                  <a:pt x="0" y="117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18" name="AutoShape 40"/>
          <p:cNvSpPr>
            <a:spLocks noChangeArrowheads="1"/>
          </p:cNvSpPr>
          <p:nvPr/>
        </p:nvSpPr>
        <p:spPr bwMode="auto">
          <a:xfrm rot="-3585234">
            <a:off x="2236787" y="2071688"/>
            <a:ext cx="225425" cy="330200"/>
          </a:xfrm>
          <a:prstGeom prst="moon">
            <a:avLst>
              <a:gd name="adj" fmla="val 3173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2319" name="Freeform 41"/>
          <p:cNvSpPr>
            <a:spLocks/>
          </p:cNvSpPr>
          <p:nvPr/>
        </p:nvSpPr>
        <p:spPr bwMode="auto">
          <a:xfrm rot="-2510676">
            <a:off x="2195513" y="3357563"/>
            <a:ext cx="342900" cy="190500"/>
          </a:xfrm>
          <a:custGeom>
            <a:avLst/>
            <a:gdLst>
              <a:gd name="T0" fmla="*/ 0 w 216"/>
              <a:gd name="T1" fmla="*/ 2147483647 h 120"/>
              <a:gd name="T2" fmla="*/ 2147483647 w 216"/>
              <a:gd name="T3" fmla="*/ 0 h 120"/>
              <a:gd name="T4" fmla="*/ 2147483647 w 216"/>
              <a:gd name="T5" fmla="*/ 2147483647 h 120"/>
              <a:gd name="T6" fmla="*/ 0 60000 65536"/>
              <a:gd name="T7" fmla="*/ 0 60000 65536"/>
              <a:gd name="T8" fmla="*/ 0 60000 65536"/>
              <a:gd name="T9" fmla="*/ 0 w 216"/>
              <a:gd name="T10" fmla="*/ 0 h 120"/>
              <a:gd name="T11" fmla="*/ 216 w 216"/>
              <a:gd name="T12" fmla="*/ 120 h 1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" h="120">
                <a:moveTo>
                  <a:pt x="0" y="120"/>
                </a:moveTo>
                <a:lnTo>
                  <a:pt x="96" y="0"/>
                </a:lnTo>
                <a:lnTo>
                  <a:pt x="216" y="112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20" name="AutoShape 42"/>
          <p:cNvSpPr>
            <a:spLocks noChangeArrowheads="1"/>
          </p:cNvSpPr>
          <p:nvPr/>
        </p:nvSpPr>
        <p:spPr bwMode="auto">
          <a:xfrm rot="8828306">
            <a:off x="920750" y="3206750"/>
            <a:ext cx="161925" cy="431800"/>
          </a:xfrm>
          <a:prstGeom prst="moon">
            <a:avLst>
              <a:gd name="adj" fmla="val 3173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2321" name="AutoShape 43"/>
          <p:cNvSpPr>
            <a:spLocks noChangeArrowheads="1"/>
          </p:cNvSpPr>
          <p:nvPr/>
        </p:nvSpPr>
        <p:spPr bwMode="auto">
          <a:xfrm rot="-7687573">
            <a:off x="746126" y="3654425"/>
            <a:ext cx="165100" cy="288925"/>
          </a:xfrm>
          <a:prstGeom prst="moon">
            <a:avLst>
              <a:gd name="adj" fmla="val 3173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2322" name="AutoShape 44"/>
          <p:cNvSpPr>
            <a:spLocks noChangeArrowheads="1"/>
          </p:cNvSpPr>
          <p:nvPr/>
        </p:nvSpPr>
        <p:spPr bwMode="auto">
          <a:xfrm rot="-8774978">
            <a:off x="900113" y="3644900"/>
            <a:ext cx="198437" cy="388938"/>
          </a:xfrm>
          <a:prstGeom prst="moon">
            <a:avLst>
              <a:gd name="adj" fmla="val 25972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36" name="AutoShape 1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166122"/>
            <a:ext cx="540642" cy="431230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27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2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2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27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2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2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27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2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2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5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02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02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027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5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02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02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027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27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275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027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02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2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2756"/>
                  </p:tgtEl>
                </p:cond>
              </p:nextCondLst>
            </p:seq>
          </p:childTnLst>
        </p:cTn>
      </p:par>
    </p:tnLst>
    <p:bldLst>
      <p:bldP spid="202759" grpId="0" animBg="1"/>
      <p:bldP spid="202761" grpId="0" animBg="1"/>
      <p:bldP spid="202766" grpId="0" animBg="1"/>
      <p:bldP spid="202768" grpId="0" animBg="1"/>
      <p:bldP spid="202788" grpId="0" animBg="1"/>
      <p:bldP spid="202788" grpId="1" animBg="1"/>
      <p:bldP spid="202789" grpId="0" animBg="1"/>
      <p:bldP spid="20278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Line 4"/>
          <p:cNvSpPr>
            <a:spLocks noChangeShapeType="1"/>
          </p:cNvSpPr>
          <p:nvPr/>
        </p:nvSpPr>
        <p:spPr bwMode="auto">
          <a:xfrm>
            <a:off x="2987675" y="594995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6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944837" y="3645024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12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870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75856" y="3645024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13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871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716016" y="3645272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14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872" name="AutoShape 10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552" y="3645024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11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873" name="AutoShape 13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21301" y="3645024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15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874" name="AutoShape 14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2320" y="3645024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16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875" name="AutoShape 16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4408" y="116632"/>
            <a:ext cx="720725" cy="466725"/>
          </a:xfrm>
          <a:prstGeom prst="actionButtonHom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818709"/>
            <a:ext cx="690771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Решение задач</a:t>
            </a:r>
          </a:p>
          <a:p>
            <a:pPr algn="ctr"/>
            <a:r>
              <a:rPr lang="ru-RU" sz="2800" b="1" kern="10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по готовым </a:t>
            </a:r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чертежам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2053297"/>
            <a:ext cx="8208912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/>
            <a:r>
              <a:rPr lang="ru-RU" alt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Необходимо по рисунку записать условие задачи </a:t>
            </a:r>
          </a:p>
          <a:p>
            <a:pPr algn="ctr" eaLnBrk="1" hangingPunct="1"/>
            <a:r>
              <a:rPr lang="ru-RU" alt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ответить на поставленный вопрос.</a:t>
            </a:r>
          </a:p>
          <a:p>
            <a:pPr algn="ctr" eaLnBrk="1" hangingPunct="1"/>
            <a:r>
              <a:rPr lang="ru-RU" alt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задачах подсказки отсутствуют</a:t>
            </a: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Oval 2"/>
          <p:cNvSpPr>
            <a:spLocks noChangeArrowheads="1"/>
          </p:cNvSpPr>
          <p:nvPr/>
        </p:nvSpPr>
        <p:spPr bwMode="auto">
          <a:xfrm>
            <a:off x="0" y="0"/>
            <a:ext cx="611560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11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316" name="AutoShape 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093296"/>
            <a:ext cx="576064" cy="50405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78180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400" y="5589240"/>
            <a:ext cx="1512416" cy="576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</a:t>
            </a:r>
          </a:p>
        </p:txBody>
      </p:sp>
      <p:graphicFrame>
        <p:nvGraphicFramePr>
          <p:cNvPr id="178181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123728" y="4725144"/>
          <a:ext cx="3600400" cy="498356"/>
        </p:xfrm>
        <a:graphic>
          <a:graphicData uri="http://schemas.openxmlformats.org/presentationml/2006/ole">
            <p:oleObj spid="_x0000_s32778" name="Формула" r:id="rId4" imgW="1282144" imgH="177723" progId="Equation.3">
              <p:embed/>
            </p:oleObj>
          </a:graphicData>
        </a:graphic>
      </p:graphicFrame>
      <p:sp>
        <p:nvSpPr>
          <p:cNvPr id="13318" name="Rectangle 8"/>
          <p:cNvSpPr>
            <a:spLocks noChangeArrowheads="1"/>
          </p:cNvSpPr>
          <p:nvPr/>
        </p:nvSpPr>
        <p:spPr bwMode="auto">
          <a:xfrm>
            <a:off x="539552" y="692696"/>
            <a:ext cx="4391967" cy="719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Доказать: </a:t>
            </a:r>
            <a:r>
              <a:rPr lang="en-US" altLang="ru-RU" sz="24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PE</a:t>
            </a:r>
            <a:r>
              <a:rPr lang="ru-RU" alt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</a:t>
            </a:r>
            <a:r>
              <a:rPr lang="en-US" alt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MK</a:t>
            </a:r>
          </a:p>
        </p:txBody>
      </p:sp>
      <p:sp>
        <p:nvSpPr>
          <p:cNvPr id="178186" name="AutoShape 10"/>
          <p:cNvSpPr>
            <a:spLocks noChangeArrowheads="1"/>
          </p:cNvSpPr>
          <p:nvPr/>
        </p:nvSpPr>
        <p:spPr bwMode="auto">
          <a:xfrm>
            <a:off x="5724128" y="4509120"/>
            <a:ext cx="2305496" cy="936104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sz="20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PE</a:t>
            </a:r>
            <a:r>
              <a:rPr lang="ru-RU" altLang="ru-RU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0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</a:t>
            </a:r>
            <a:r>
              <a:rPr lang="en-US" altLang="ru-RU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0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MK</a:t>
            </a:r>
            <a:endParaRPr lang="ru-RU" altLang="ru-RU" sz="20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1619672" y="1772816"/>
            <a:ext cx="4673600" cy="2341563"/>
            <a:chOff x="1369" y="1248"/>
            <a:chExt cx="2944" cy="1475"/>
          </a:xfrm>
        </p:grpSpPr>
        <p:sp>
          <p:nvSpPr>
            <p:cNvPr id="13321" name="Text Box 12"/>
            <p:cNvSpPr txBox="1">
              <a:spLocks noChangeArrowheads="1"/>
            </p:cNvSpPr>
            <p:nvPr/>
          </p:nvSpPr>
          <p:spPr bwMode="auto">
            <a:xfrm>
              <a:off x="4014" y="2432"/>
              <a:ext cx="26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K</a:t>
              </a:r>
              <a:endPara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322" name="Freeform 13"/>
            <p:cNvSpPr>
              <a:spLocks/>
            </p:cNvSpPr>
            <p:nvPr/>
          </p:nvSpPr>
          <p:spPr bwMode="auto">
            <a:xfrm>
              <a:off x="1369" y="1560"/>
              <a:ext cx="2944" cy="8"/>
            </a:xfrm>
            <a:custGeom>
              <a:avLst/>
              <a:gdLst>
                <a:gd name="T0" fmla="*/ 0 w 2944"/>
                <a:gd name="T1" fmla="*/ 8 h 8"/>
                <a:gd name="T2" fmla="*/ 2944 w 2944"/>
                <a:gd name="T3" fmla="*/ 0 h 8"/>
                <a:gd name="T4" fmla="*/ 0 60000 65536"/>
                <a:gd name="T5" fmla="*/ 0 60000 65536"/>
                <a:gd name="T6" fmla="*/ 0 w 2944"/>
                <a:gd name="T7" fmla="*/ 0 h 8"/>
                <a:gd name="T8" fmla="*/ 2944 w 2944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44" h="8">
                  <a:moveTo>
                    <a:pt x="0" y="8"/>
                  </a:moveTo>
                  <a:lnTo>
                    <a:pt x="2944" y="0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3" name="Text Box 14"/>
            <p:cNvSpPr txBox="1">
              <a:spLocks noChangeArrowheads="1"/>
            </p:cNvSpPr>
            <p:nvPr/>
          </p:nvSpPr>
          <p:spPr bwMode="auto">
            <a:xfrm>
              <a:off x="2926" y="2432"/>
              <a:ext cx="300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M</a:t>
              </a:r>
              <a:endPara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324" name="Freeform 15"/>
            <p:cNvSpPr>
              <a:spLocks/>
            </p:cNvSpPr>
            <p:nvPr/>
          </p:nvSpPr>
          <p:spPr bwMode="auto">
            <a:xfrm>
              <a:off x="1401" y="2464"/>
              <a:ext cx="2896" cy="8"/>
            </a:xfrm>
            <a:custGeom>
              <a:avLst/>
              <a:gdLst>
                <a:gd name="T0" fmla="*/ 0 w 2896"/>
                <a:gd name="T1" fmla="*/ 8 h 8"/>
                <a:gd name="T2" fmla="*/ 2896 w 2896"/>
                <a:gd name="T3" fmla="*/ 0 h 8"/>
                <a:gd name="T4" fmla="*/ 0 60000 65536"/>
                <a:gd name="T5" fmla="*/ 0 60000 65536"/>
                <a:gd name="T6" fmla="*/ 0 w 2896"/>
                <a:gd name="T7" fmla="*/ 0 h 8"/>
                <a:gd name="T8" fmla="*/ 2896 w 2896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896" h="8">
                  <a:moveTo>
                    <a:pt x="0" y="8"/>
                  </a:moveTo>
                  <a:lnTo>
                    <a:pt x="2896" y="0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5" name="Freeform 16"/>
            <p:cNvSpPr>
              <a:spLocks/>
            </p:cNvSpPr>
            <p:nvPr/>
          </p:nvSpPr>
          <p:spPr bwMode="auto">
            <a:xfrm>
              <a:off x="1953" y="1576"/>
              <a:ext cx="1208" cy="888"/>
            </a:xfrm>
            <a:custGeom>
              <a:avLst/>
              <a:gdLst>
                <a:gd name="T0" fmla="*/ 0 w 1208"/>
                <a:gd name="T1" fmla="*/ 0 h 888"/>
                <a:gd name="T2" fmla="*/ 1208 w 1208"/>
                <a:gd name="T3" fmla="*/ 888 h 888"/>
                <a:gd name="T4" fmla="*/ 0 60000 65536"/>
                <a:gd name="T5" fmla="*/ 0 60000 65536"/>
                <a:gd name="T6" fmla="*/ 0 w 1208"/>
                <a:gd name="T7" fmla="*/ 0 h 888"/>
                <a:gd name="T8" fmla="*/ 1208 w 1208"/>
                <a:gd name="T9" fmla="*/ 888 h 88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08" h="888">
                  <a:moveTo>
                    <a:pt x="0" y="0"/>
                  </a:moveTo>
                  <a:lnTo>
                    <a:pt x="1208" y="888"/>
                  </a:lnTo>
                </a:path>
              </a:pathLst>
            </a:custGeom>
            <a:noFill/>
            <a:ln w="571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6" name="Text Box 17"/>
            <p:cNvSpPr txBox="1">
              <a:spLocks noChangeArrowheads="1"/>
            </p:cNvSpPr>
            <p:nvPr/>
          </p:nvSpPr>
          <p:spPr bwMode="auto">
            <a:xfrm>
              <a:off x="1746" y="1253"/>
              <a:ext cx="25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P</a:t>
              </a:r>
              <a:endPara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327" name="Text Box 18"/>
            <p:cNvSpPr txBox="1">
              <a:spLocks noChangeArrowheads="1"/>
            </p:cNvSpPr>
            <p:nvPr/>
          </p:nvSpPr>
          <p:spPr bwMode="auto">
            <a:xfrm>
              <a:off x="3515" y="1253"/>
              <a:ext cx="249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E</a:t>
              </a:r>
              <a:endPara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3328" name="Freeform 21"/>
            <p:cNvSpPr>
              <a:spLocks/>
            </p:cNvSpPr>
            <p:nvPr/>
          </p:nvSpPr>
          <p:spPr bwMode="auto">
            <a:xfrm>
              <a:off x="3161" y="1248"/>
              <a:ext cx="400" cy="1208"/>
            </a:xfrm>
            <a:custGeom>
              <a:avLst/>
              <a:gdLst>
                <a:gd name="T0" fmla="*/ 0 w 400"/>
                <a:gd name="T1" fmla="*/ 1208 h 1208"/>
                <a:gd name="T2" fmla="*/ 400 w 400"/>
                <a:gd name="T3" fmla="*/ 0 h 1208"/>
                <a:gd name="T4" fmla="*/ 0 60000 65536"/>
                <a:gd name="T5" fmla="*/ 0 60000 65536"/>
                <a:gd name="T6" fmla="*/ 0 w 400"/>
                <a:gd name="T7" fmla="*/ 0 h 1208"/>
                <a:gd name="T8" fmla="*/ 400 w 400"/>
                <a:gd name="T9" fmla="*/ 1208 h 120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00" h="1208">
                  <a:moveTo>
                    <a:pt x="0" y="1208"/>
                  </a:moveTo>
                  <a:lnTo>
                    <a:pt x="400" y="0"/>
                  </a:lnTo>
                </a:path>
              </a:pathLst>
            </a:custGeom>
            <a:noFill/>
            <a:ln w="571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9" name="Freeform 24"/>
            <p:cNvSpPr>
              <a:spLocks/>
            </p:cNvSpPr>
            <p:nvPr/>
          </p:nvSpPr>
          <p:spPr bwMode="auto">
            <a:xfrm>
              <a:off x="2789" y="1480"/>
              <a:ext cx="72" cy="158"/>
            </a:xfrm>
            <a:custGeom>
              <a:avLst/>
              <a:gdLst>
                <a:gd name="T0" fmla="*/ 0 w 72"/>
                <a:gd name="T1" fmla="*/ 0 h 158"/>
                <a:gd name="T2" fmla="*/ 72 w 72"/>
                <a:gd name="T3" fmla="*/ 158 h 158"/>
                <a:gd name="T4" fmla="*/ 0 60000 65536"/>
                <a:gd name="T5" fmla="*/ 0 60000 65536"/>
                <a:gd name="T6" fmla="*/ 0 w 72"/>
                <a:gd name="T7" fmla="*/ 0 h 158"/>
                <a:gd name="T8" fmla="*/ 72 w 72"/>
                <a:gd name="T9" fmla="*/ 158 h 15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2" h="158">
                  <a:moveTo>
                    <a:pt x="0" y="0"/>
                  </a:moveTo>
                  <a:lnTo>
                    <a:pt x="72" y="158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0" name="Freeform 25"/>
            <p:cNvSpPr>
              <a:spLocks/>
            </p:cNvSpPr>
            <p:nvPr/>
          </p:nvSpPr>
          <p:spPr bwMode="auto">
            <a:xfrm>
              <a:off x="2835" y="1480"/>
              <a:ext cx="72" cy="158"/>
            </a:xfrm>
            <a:custGeom>
              <a:avLst/>
              <a:gdLst>
                <a:gd name="T0" fmla="*/ 0 w 72"/>
                <a:gd name="T1" fmla="*/ 0 h 158"/>
                <a:gd name="T2" fmla="*/ 72 w 72"/>
                <a:gd name="T3" fmla="*/ 158 h 158"/>
                <a:gd name="T4" fmla="*/ 0 60000 65536"/>
                <a:gd name="T5" fmla="*/ 0 60000 65536"/>
                <a:gd name="T6" fmla="*/ 0 w 72"/>
                <a:gd name="T7" fmla="*/ 0 h 158"/>
                <a:gd name="T8" fmla="*/ 72 w 72"/>
                <a:gd name="T9" fmla="*/ 158 h 15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2" h="158">
                  <a:moveTo>
                    <a:pt x="0" y="0"/>
                  </a:moveTo>
                  <a:lnTo>
                    <a:pt x="72" y="158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1" name="Freeform 26"/>
            <p:cNvSpPr>
              <a:spLocks/>
            </p:cNvSpPr>
            <p:nvPr/>
          </p:nvSpPr>
          <p:spPr bwMode="auto">
            <a:xfrm>
              <a:off x="2625" y="2024"/>
              <a:ext cx="128" cy="136"/>
            </a:xfrm>
            <a:custGeom>
              <a:avLst/>
              <a:gdLst>
                <a:gd name="T0" fmla="*/ 128 w 128"/>
                <a:gd name="T1" fmla="*/ 0 h 136"/>
                <a:gd name="T2" fmla="*/ 0 w 128"/>
                <a:gd name="T3" fmla="*/ 136 h 136"/>
                <a:gd name="T4" fmla="*/ 0 60000 65536"/>
                <a:gd name="T5" fmla="*/ 0 60000 65536"/>
                <a:gd name="T6" fmla="*/ 0 w 128"/>
                <a:gd name="T7" fmla="*/ 0 h 136"/>
                <a:gd name="T8" fmla="*/ 128 w 128"/>
                <a:gd name="T9" fmla="*/ 136 h 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8" h="136">
                  <a:moveTo>
                    <a:pt x="128" y="0"/>
                  </a:moveTo>
                  <a:lnTo>
                    <a:pt x="0" y="136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2" name="Freeform 27"/>
            <p:cNvSpPr>
              <a:spLocks/>
            </p:cNvSpPr>
            <p:nvPr/>
          </p:nvSpPr>
          <p:spPr bwMode="auto">
            <a:xfrm>
              <a:off x="2654" y="2069"/>
              <a:ext cx="128" cy="128"/>
            </a:xfrm>
            <a:custGeom>
              <a:avLst/>
              <a:gdLst>
                <a:gd name="T0" fmla="*/ 128 w 128"/>
                <a:gd name="T1" fmla="*/ 0 h 128"/>
                <a:gd name="T2" fmla="*/ 0 w 128"/>
                <a:gd name="T3" fmla="*/ 128 h 128"/>
                <a:gd name="T4" fmla="*/ 0 60000 65536"/>
                <a:gd name="T5" fmla="*/ 0 60000 65536"/>
                <a:gd name="T6" fmla="*/ 0 w 128"/>
                <a:gd name="T7" fmla="*/ 0 h 128"/>
                <a:gd name="T8" fmla="*/ 128 w 128"/>
                <a:gd name="T9" fmla="*/ 128 h 1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8" h="128">
                  <a:moveTo>
                    <a:pt x="128" y="0"/>
                  </a:moveTo>
                  <a:lnTo>
                    <a:pt x="0" y="128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3" name="AutoShape 32"/>
            <p:cNvSpPr>
              <a:spLocks noChangeArrowheads="1"/>
            </p:cNvSpPr>
            <p:nvPr/>
          </p:nvSpPr>
          <p:spPr bwMode="auto">
            <a:xfrm rot="4414420">
              <a:off x="3001" y="2085"/>
              <a:ext cx="124" cy="273"/>
            </a:xfrm>
            <a:prstGeom prst="moon">
              <a:avLst>
                <a:gd name="adj" fmla="val 31736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3334" name="AutoShape 33"/>
            <p:cNvSpPr>
              <a:spLocks noChangeArrowheads="1"/>
            </p:cNvSpPr>
            <p:nvPr/>
          </p:nvSpPr>
          <p:spPr bwMode="auto">
            <a:xfrm rot="8787810">
              <a:off x="3289" y="2205"/>
              <a:ext cx="138" cy="267"/>
            </a:xfrm>
            <a:prstGeom prst="moon">
              <a:avLst>
                <a:gd name="adj" fmla="val 31736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8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8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78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180"/>
                  </p:tgtEl>
                </p:cond>
              </p:nextCondLst>
            </p:seq>
          </p:childTnLst>
        </p:cTn>
      </p:par>
    </p:tnLst>
    <p:bldLst>
      <p:bldP spid="17818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Oval 2"/>
          <p:cNvSpPr>
            <a:spLocks noChangeArrowheads="1"/>
          </p:cNvSpPr>
          <p:nvPr/>
        </p:nvSpPr>
        <p:spPr bwMode="auto">
          <a:xfrm>
            <a:off x="0" y="0"/>
            <a:ext cx="755576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12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0228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75408" y="5589240"/>
            <a:ext cx="1512416" cy="576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</a:t>
            </a:r>
          </a:p>
        </p:txBody>
      </p:sp>
      <p:graphicFrame>
        <p:nvGraphicFramePr>
          <p:cNvPr id="180229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099420" y="5301208"/>
          <a:ext cx="3200772" cy="466830"/>
        </p:xfrm>
        <a:graphic>
          <a:graphicData uri="http://schemas.openxmlformats.org/presentationml/2006/ole">
            <p:oleObj spid="_x0000_s33802" name="Формула" r:id="rId3" imgW="1218671" imgH="177723" progId="Equation.3">
              <p:embed/>
            </p:oleObj>
          </a:graphicData>
        </a:graphic>
      </p:graphicFrame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467544" y="764704"/>
            <a:ext cx="3744416" cy="719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Доказать:  </a:t>
            </a:r>
            <a:r>
              <a:rPr lang="en-US" altLang="ru-RU" sz="24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AB</a:t>
            </a:r>
            <a:r>
              <a:rPr lang="ru-RU" alt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</a:t>
            </a:r>
            <a:r>
              <a:rPr lang="en-US" alt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DE</a:t>
            </a:r>
          </a:p>
        </p:txBody>
      </p:sp>
      <p:sp>
        <p:nvSpPr>
          <p:cNvPr id="180231" name="AutoShape 7"/>
          <p:cNvSpPr>
            <a:spLocks noChangeArrowheads="1"/>
          </p:cNvSpPr>
          <p:nvPr/>
        </p:nvSpPr>
        <p:spPr bwMode="auto">
          <a:xfrm>
            <a:off x="6372200" y="5085184"/>
            <a:ext cx="2090068" cy="864840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sz="28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AB</a:t>
            </a:r>
            <a:r>
              <a:rPr lang="ru-RU" altLang="ru-RU" sz="28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8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</a:t>
            </a:r>
            <a:r>
              <a:rPr lang="en-US" altLang="ru-RU" sz="28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8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DE</a:t>
            </a:r>
            <a:endParaRPr lang="ru-RU" altLang="ru-RU" sz="28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343" name="Text Box 10"/>
          <p:cNvSpPr txBox="1">
            <a:spLocks noChangeArrowheads="1"/>
          </p:cNvSpPr>
          <p:nvPr/>
        </p:nvSpPr>
        <p:spPr bwMode="auto">
          <a:xfrm>
            <a:off x="6660232" y="3413943"/>
            <a:ext cx="4395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344" name="Freeform 11"/>
          <p:cNvSpPr>
            <a:spLocks/>
          </p:cNvSpPr>
          <p:nvPr/>
        </p:nvSpPr>
        <p:spPr bwMode="auto">
          <a:xfrm>
            <a:off x="2123728" y="1772816"/>
            <a:ext cx="4537174" cy="2979713"/>
          </a:xfrm>
          <a:custGeom>
            <a:avLst/>
            <a:gdLst>
              <a:gd name="T0" fmla="*/ 2147483647 w 3081"/>
              <a:gd name="T1" fmla="*/ 2147483647 h 2104"/>
              <a:gd name="T2" fmla="*/ 2147483647 w 3081"/>
              <a:gd name="T3" fmla="*/ 2147483647 h 2104"/>
              <a:gd name="T4" fmla="*/ 2147483647 w 3081"/>
              <a:gd name="T5" fmla="*/ 2147483647 h 2104"/>
              <a:gd name="T6" fmla="*/ 0 w 3081"/>
              <a:gd name="T7" fmla="*/ 2147483647 h 2104"/>
              <a:gd name="T8" fmla="*/ 2147483647 w 3081"/>
              <a:gd name="T9" fmla="*/ 0 h 21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81"/>
              <a:gd name="T16" fmla="*/ 0 h 2104"/>
              <a:gd name="T17" fmla="*/ 3081 w 3081"/>
              <a:gd name="T18" fmla="*/ 2104 h 21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81" h="2104">
                <a:moveTo>
                  <a:pt x="889" y="24"/>
                </a:moveTo>
                <a:lnTo>
                  <a:pt x="2673" y="2104"/>
                </a:lnTo>
                <a:lnTo>
                  <a:pt x="3081" y="1384"/>
                </a:lnTo>
                <a:lnTo>
                  <a:pt x="0" y="1423"/>
                </a:lnTo>
                <a:lnTo>
                  <a:pt x="881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5" name="Text Box 12"/>
          <p:cNvSpPr txBox="1">
            <a:spLocks noChangeArrowheads="1"/>
          </p:cNvSpPr>
          <p:nvPr/>
        </p:nvSpPr>
        <p:spPr bwMode="auto">
          <a:xfrm>
            <a:off x="1692275" y="3429000"/>
            <a:ext cx="423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346" name="Text Box 15"/>
          <p:cNvSpPr txBox="1">
            <a:spLocks noChangeArrowheads="1"/>
          </p:cNvSpPr>
          <p:nvPr/>
        </p:nvSpPr>
        <p:spPr bwMode="auto">
          <a:xfrm>
            <a:off x="2843808" y="1613743"/>
            <a:ext cx="4187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347" name="Text Box 16"/>
          <p:cNvSpPr txBox="1">
            <a:spLocks noChangeArrowheads="1"/>
          </p:cNvSpPr>
          <p:nvPr/>
        </p:nvSpPr>
        <p:spPr bwMode="auto">
          <a:xfrm>
            <a:off x="5076056" y="3197919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 dirty="0">
                <a:latin typeface="Times New Roman" pitchFamily="18" charset="0"/>
              </a:rPr>
              <a:t>C</a:t>
            </a:r>
            <a:endParaRPr lang="ru-RU" altLang="ru-RU" sz="2800" b="1" i="1" dirty="0">
              <a:latin typeface="Times New Roman" pitchFamily="18" charset="0"/>
            </a:endParaRPr>
          </a:p>
        </p:txBody>
      </p:sp>
      <p:sp>
        <p:nvSpPr>
          <p:cNvPr id="14348" name="Freeform 18"/>
          <p:cNvSpPr>
            <a:spLocks/>
          </p:cNvSpPr>
          <p:nvPr/>
        </p:nvSpPr>
        <p:spPr bwMode="auto">
          <a:xfrm>
            <a:off x="2627313" y="2818135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9" name="Freeform 19"/>
          <p:cNvSpPr>
            <a:spLocks/>
          </p:cNvSpPr>
          <p:nvPr/>
        </p:nvSpPr>
        <p:spPr bwMode="auto">
          <a:xfrm>
            <a:off x="2700338" y="2674119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0" name="Freeform 20"/>
          <p:cNvSpPr>
            <a:spLocks/>
          </p:cNvSpPr>
          <p:nvPr/>
        </p:nvSpPr>
        <p:spPr bwMode="auto">
          <a:xfrm>
            <a:off x="4279900" y="2704852"/>
            <a:ext cx="161925" cy="292100"/>
          </a:xfrm>
          <a:custGeom>
            <a:avLst/>
            <a:gdLst>
              <a:gd name="T0" fmla="*/ 2147483647 w 99"/>
              <a:gd name="T1" fmla="*/ 0 h 184"/>
              <a:gd name="T2" fmla="*/ 0 w 99"/>
              <a:gd name="T3" fmla="*/ 2147483647 h 184"/>
              <a:gd name="T4" fmla="*/ 0 60000 65536"/>
              <a:gd name="T5" fmla="*/ 0 60000 65536"/>
              <a:gd name="T6" fmla="*/ 0 w 99"/>
              <a:gd name="T7" fmla="*/ 0 h 184"/>
              <a:gd name="T8" fmla="*/ 99 w 99"/>
              <a:gd name="T9" fmla="*/ 184 h 18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9" h="184">
                <a:moveTo>
                  <a:pt x="99" y="0"/>
                </a:moveTo>
                <a:lnTo>
                  <a:pt x="0" y="184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1" name="Freeform 21"/>
          <p:cNvSpPr>
            <a:spLocks/>
          </p:cNvSpPr>
          <p:nvPr/>
        </p:nvSpPr>
        <p:spPr bwMode="auto">
          <a:xfrm>
            <a:off x="4356100" y="2789560"/>
            <a:ext cx="157163" cy="279400"/>
          </a:xfrm>
          <a:custGeom>
            <a:avLst/>
            <a:gdLst>
              <a:gd name="T0" fmla="*/ 2147483647 w 96"/>
              <a:gd name="T1" fmla="*/ 0 h 176"/>
              <a:gd name="T2" fmla="*/ 0 w 96"/>
              <a:gd name="T3" fmla="*/ 2147483647 h 176"/>
              <a:gd name="T4" fmla="*/ 0 60000 65536"/>
              <a:gd name="T5" fmla="*/ 0 60000 65536"/>
              <a:gd name="T6" fmla="*/ 0 w 96"/>
              <a:gd name="T7" fmla="*/ 0 h 176"/>
              <a:gd name="T8" fmla="*/ 96 w 96"/>
              <a:gd name="T9" fmla="*/ 176 h 1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6" h="176">
                <a:moveTo>
                  <a:pt x="96" y="0"/>
                </a:moveTo>
                <a:lnTo>
                  <a:pt x="0" y="176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2" name="Text Box 25"/>
          <p:cNvSpPr txBox="1">
            <a:spLocks noChangeArrowheads="1"/>
          </p:cNvSpPr>
          <p:nvPr/>
        </p:nvSpPr>
        <p:spPr bwMode="auto">
          <a:xfrm>
            <a:off x="5663480" y="4638080"/>
            <a:ext cx="3946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353" name="Freeform 26"/>
          <p:cNvSpPr>
            <a:spLocks/>
          </p:cNvSpPr>
          <p:nvPr/>
        </p:nvSpPr>
        <p:spPr bwMode="auto">
          <a:xfrm>
            <a:off x="5508104" y="4085704"/>
            <a:ext cx="157163" cy="279400"/>
          </a:xfrm>
          <a:custGeom>
            <a:avLst/>
            <a:gdLst>
              <a:gd name="T0" fmla="*/ 2147483647 w 96"/>
              <a:gd name="T1" fmla="*/ 0 h 176"/>
              <a:gd name="T2" fmla="*/ 0 w 96"/>
              <a:gd name="T3" fmla="*/ 2147483647 h 176"/>
              <a:gd name="T4" fmla="*/ 0 60000 65536"/>
              <a:gd name="T5" fmla="*/ 0 60000 65536"/>
              <a:gd name="T6" fmla="*/ 0 w 96"/>
              <a:gd name="T7" fmla="*/ 0 h 176"/>
              <a:gd name="T8" fmla="*/ 96 w 96"/>
              <a:gd name="T9" fmla="*/ 176 h 1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6" h="176">
                <a:moveTo>
                  <a:pt x="96" y="0"/>
                </a:moveTo>
                <a:lnTo>
                  <a:pt x="0" y="176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4" name="Freeform 27"/>
          <p:cNvSpPr>
            <a:spLocks/>
          </p:cNvSpPr>
          <p:nvPr/>
        </p:nvSpPr>
        <p:spPr bwMode="auto">
          <a:xfrm>
            <a:off x="6300192" y="4077072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093296"/>
            <a:ext cx="576064" cy="50405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0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0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0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228"/>
                  </p:tgtEl>
                </p:cond>
              </p:nextCondLst>
            </p:seq>
          </p:childTnLst>
        </p:cTn>
      </p:par>
    </p:tnLst>
    <p:bldLst>
      <p:bldP spid="1802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Oval 2"/>
          <p:cNvSpPr>
            <a:spLocks noChangeArrowheads="1"/>
          </p:cNvSpPr>
          <p:nvPr/>
        </p:nvSpPr>
        <p:spPr bwMode="auto">
          <a:xfrm>
            <a:off x="0" y="0"/>
            <a:ext cx="683568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13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1252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648" y="5660603"/>
            <a:ext cx="1584176" cy="504701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</a:t>
            </a:r>
          </a:p>
        </p:txBody>
      </p:sp>
      <p:graphicFrame>
        <p:nvGraphicFramePr>
          <p:cNvPr id="181253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131840" y="5229200"/>
          <a:ext cx="3344787" cy="472549"/>
        </p:xfrm>
        <a:graphic>
          <a:graphicData uri="http://schemas.openxmlformats.org/presentationml/2006/ole">
            <p:oleObj spid="_x0000_s34826" name="Формула" r:id="rId3" imgW="1256755" imgH="177723" progId="Equation.3">
              <p:embed/>
            </p:oleObj>
          </a:graphicData>
        </a:graphic>
      </p:graphicFrame>
      <p:sp>
        <p:nvSpPr>
          <p:cNvPr id="15365" name="Rectangle 6"/>
          <p:cNvSpPr>
            <a:spLocks noChangeArrowheads="1"/>
          </p:cNvSpPr>
          <p:nvPr/>
        </p:nvSpPr>
        <p:spPr bwMode="auto">
          <a:xfrm>
            <a:off x="611561" y="764704"/>
            <a:ext cx="4248472" cy="719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Доказать:  </a:t>
            </a:r>
            <a:r>
              <a:rPr lang="en-US" altLang="ru-RU" sz="24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AB</a:t>
            </a:r>
            <a:r>
              <a:rPr lang="ru-RU" alt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</a:t>
            </a:r>
            <a:r>
              <a:rPr lang="en-US" alt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MN</a:t>
            </a:r>
          </a:p>
        </p:txBody>
      </p:sp>
      <p:sp>
        <p:nvSpPr>
          <p:cNvPr id="181255" name="AutoShape 7"/>
          <p:cNvSpPr>
            <a:spLocks noChangeArrowheads="1"/>
          </p:cNvSpPr>
          <p:nvPr/>
        </p:nvSpPr>
        <p:spPr bwMode="auto">
          <a:xfrm>
            <a:off x="6444208" y="4941168"/>
            <a:ext cx="2159644" cy="934740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AB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</a:t>
            </a:r>
            <a:r>
              <a:rPr lang="en-US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MN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367" name="Text Box 13"/>
          <p:cNvSpPr txBox="1">
            <a:spLocks noChangeArrowheads="1"/>
          </p:cNvSpPr>
          <p:nvPr/>
        </p:nvSpPr>
        <p:spPr bwMode="auto">
          <a:xfrm>
            <a:off x="4126044" y="1628800"/>
            <a:ext cx="4459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N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368" name="Text Box 22"/>
          <p:cNvSpPr txBox="1">
            <a:spLocks noChangeArrowheads="1"/>
          </p:cNvSpPr>
          <p:nvPr/>
        </p:nvSpPr>
        <p:spPr bwMode="auto">
          <a:xfrm>
            <a:off x="1619350" y="1628800"/>
            <a:ext cx="3603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В</a:t>
            </a:r>
          </a:p>
        </p:txBody>
      </p:sp>
      <p:sp>
        <p:nvSpPr>
          <p:cNvPr id="15369" name="Text Box 23"/>
          <p:cNvSpPr txBox="1">
            <a:spLocks noChangeArrowheads="1"/>
          </p:cNvSpPr>
          <p:nvPr/>
        </p:nvSpPr>
        <p:spPr bwMode="auto">
          <a:xfrm>
            <a:off x="1268166" y="4653136"/>
            <a:ext cx="423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</a:p>
        </p:txBody>
      </p:sp>
      <p:sp>
        <p:nvSpPr>
          <p:cNvPr id="15370" name="Text Box 24"/>
          <p:cNvSpPr txBox="1">
            <a:spLocks noChangeArrowheads="1"/>
          </p:cNvSpPr>
          <p:nvPr/>
        </p:nvSpPr>
        <p:spPr bwMode="auto">
          <a:xfrm>
            <a:off x="2868372" y="4623519"/>
            <a:ext cx="4074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</a:p>
        </p:txBody>
      </p:sp>
      <p:sp>
        <p:nvSpPr>
          <p:cNvPr id="15371" name="Text Box 25"/>
          <p:cNvSpPr txBox="1">
            <a:spLocks noChangeArrowheads="1"/>
          </p:cNvSpPr>
          <p:nvPr/>
        </p:nvSpPr>
        <p:spPr bwMode="auto">
          <a:xfrm>
            <a:off x="3807556" y="4623519"/>
            <a:ext cx="4764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372" name="Freeform 27"/>
          <p:cNvSpPr>
            <a:spLocks/>
          </p:cNvSpPr>
          <p:nvPr/>
        </p:nvSpPr>
        <p:spPr bwMode="auto">
          <a:xfrm>
            <a:off x="614363" y="4656138"/>
            <a:ext cx="6350000" cy="1587"/>
          </a:xfrm>
          <a:custGeom>
            <a:avLst/>
            <a:gdLst>
              <a:gd name="T0" fmla="*/ 0 w 4000"/>
              <a:gd name="T1" fmla="*/ 0 h 1"/>
              <a:gd name="T2" fmla="*/ 2147483647 w 4000"/>
              <a:gd name="T3" fmla="*/ 0 h 1"/>
              <a:gd name="T4" fmla="*/ 0 60000 65536"/>
              <a:gd name="T5" fmla="*/ 0 60000 65536"/>
              <a:gd name="T6" fmla="*/ 0 w 4000"/>
              <a:gd name="T7" fmla="*/ 0 h 1"/>
              <a:gd name="T8" fmla="*/ 4000 w 400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000" h="1">
                <a:moveTo>
                  <a:pt x="0" y="0"/>
                </a:moveTo>
                <a:lnTo>
                  <a:pt x="4000" y="0"/>
                </a:lnTo>
              </a:path>
            </a:pathLst>
          </a:cu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3" name="Text Box 30"/>
          <p:cNvSpPr txBox="1">
            <a:spLocks noChangeArrowheads="1"/>
          </p:cNvSpPr>
          <p:nvPr/>
        </p:nvSpPr>
        <p:spPr bwMode="auto">
          <a:xfrm>
            <a:off x="5724128" y="4623519"/>
            <a:ext cx="421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K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374" name="AutoShape 31"/>
          <p:cNvSpPr>
            <a:spLocks noChangeArrowheads="1"/>
          </p:cNvSpPr>
          <p:nvPr/>
        </p:nvSpPr>
        <p:spPr bwMode="auto">
          <a:xfrm>
            <a:off x="1619672" y="2060847"/>
            <a:ext cx="1583903" cy="2592115"/>
          </a:xfrm>
          <a:prstGeom prst="triangle">
            <a:avLst>
              <a:gd name="adj" fmla="val 24657"/>
            </a:avLst>
          </a:prstGeom>
          <a:noFill/>
          <a:ln w="50800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5375" name="AutoShape 33"/>
          <p:cNvSpPr>
            <a:spLocks noChangeArrowheads="1"/>
          </p:cNvSpPr>
          <p:nvPr/>
        </p:nvSpPr>
        <p:spPr bwMode="auto">
          <a:xfrm>
            <a:off x="4139952" y="1988841"/>
            <a:ext cx="1800473" cy="2664122"/>
          </a:xfrm>
          <a:prstGeom prst="triangle">
            <a:avLst>
              <a:gd name="adj" fmla="val 24657"/>
            </a:avLst>
          </a:prstGeom>
          <a:noFill/>
          <a:ln w="50800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5376" name="AutoShape 34"/>
          <p:cNvSpPr>
            <a:spLocks noChangeArrowheads="1"/>
          </p:cNvSpPr>
          <p:nvPr/>
        </p:nvSpPr>
        <p:spPr bwMode="auto">
          <a:xfrm rot="1291377">
            <a:off x="2916238" y="4365625"/>
            <a:ext cx="141287" cy="265113"/>
          </a:xfrm>
          <a:prstGeom prst="moon">
            <a:avLst>
              <a:gd name="adj" fmla="val 3173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5377" name="AutoShape 35"/>
          <p:cNvSpPr>
            <a:spLocks noChangeArrowheads="1"/>
          </p:cNvSpPr>
          <p:nvPr/>
        </p:nvSpPr>
        <p:spPr bwMode="auto">
          <a:xfrm rot="1291377">
            <a:off x="5651500" y="4365625"/>
            <a:ext cx="141288" cy="265113"/>
          </a:xfrm>
          <a:prstGeom prst="moon">
            <a:avLst>
              <a:gd name="adj" fmla="val 3173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5378" name="Line 36"/>
          <p:cNvSpPr>
            <a:spLocks noChangeShapeType="1"/>
          </p:cNvSpPr>
          <p:nvPr/>
        </p:nvSpPr>
        <p:spPr bwMode="auto">
          <a:xfrm>
            <a:off x="2411413" y="3213100"/>
            <a:ext cx="2159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9" name="Line 37"/>
          <p:cNvSpPr>
            <a:spLocks noChangeShapeType="1"/>
          </p:cNvSpPr>
          <p:nvPr/>
        </p:nvSpPr>
        <p:spPr bwMode="auto">
          <a:xfrm>
            <a:off x="5148263" y="3213100"/>
            <a:ext cx="2159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Freeform 38"/>
          <p:cNvSpPr>
            <a:spLocks/>
          </p:cNvSpPr>
          <p:nvPr/>
        </p:nvSpPr>
        <p:spPr bwMode="auto">
          <a:xfrm>
            <a:off x="2124075" y="4508500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1" name="Freeform 39"/>
          <p:cNvSpPr>
            <a:spLocks/>
          </p:cNvSpPr>
          <p:nvPr/>
        </p:nvSpPr>
        <p:spPr bwMode="auto">
          <a:xfrm>
            <a:off x="2197100" y="4508500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Freeform 40"/>
          <p:cNvSpPr>
            <a:spLocks/>
          </p:cNvSpPr>
          <p:nvPr/>
        </p:nvSpPr>
        <p:spPr bwMode="auto">
          <a:xfrm>
            <a:off x="4716463" y="4508500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3" name="Freeform 41"/>
          <p:cNvSpPr>
            <a:spLocks/>
          </p:cNvSpPr>
          <p:nvPr/>
        </p:nvSpPr>
        <p:spPr bwMode="auto">
          <a:xfrm>
            <a:off x="4789488" y="4508500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093296"/>
            <a:ext cx="576064" cy="50405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1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252"/>
                  </p:tgtEl>
                </p:cond>
              </p:nextCondLst>
            </p:seq>
          </p:childTnLst>
        </p:cTn>
      </p:par>
    </p:tnLst>
    <p:bldLst>
      <p:bldP spid="18125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F5903B-BA30-4C1E-98FD-2FE06FDCA5A9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764704"/>
            <a:ext cx="28488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Содержание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520" y="1628800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  <a:hlinkClick r:id="rId3" action="ppaction://hlinksldjump"/>
              </a:rPr>
              <a:t>Признаки параллельности прямых.</a:t>
            </a:r>
            <a:endParaRPr lang="ru-RU" b="1" dirty="0" smtClean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  <a:hlinkClick r:id="rId3" action="ppaction://hlinksldjump"/>
              </a:rPr>
              <a:t>Аксиома параллельных прямых.</a:t>
            </a:r>
            <a:endParaRPr lang="ru-RU" b="1" dirty="0" smtClean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  <a:hlinkClick r:id="rId4" action="ppaction://hlinksldjump"/>
              </a:rPr>
              <a:t>Теоремы об углах, образованных двумя параллельными прямыми и секущей.</a:t>
            </a:r>
            <a:endParaRPr lang="ru-RU" b="1" dirty="0" smtClean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  <a:hlinkClick r:id="rId5" action="ppaction://hlinksldjump"/>
              </a:rPr>
              <a:t>Задачи.</a:t>
            </a:r>
            <a:endParaRPr lang="ru-RU" b="1" dirty="0" smtClean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  <a:hlinkClick r:id="rId5" action="ppaction://hlinksldjump"/>
              </a:rPr>
              <a:t>Задания на проверку теоретических знаний.</a:t>
            </a:r>
            <a:endParaRPr lang="ru-RU" b="1" dirty="0" smtClean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  <a:hlinkClick r:id="rId6"/>
              </a:rPr>
              <a:t>Тест 1</a:t>
            </a:r>
            <a:endParaRPr lang="ru-RU" b="1" dirty="0" smtClean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  <a:hlinkClick r:id="rId7"/>
              </a:rPr>
              <a:t>Тест 2</a:t>
            </a:r>
            <a:endParaRPr lang="ru-RU" b="1" dirty="0" smtClean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lnSpc>
                <a:spcPct val="150000"/>
              </a:lnSpc>
            </a:pP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</a:t>
            </a:r>
          </a:p>
          <a:p>
            <a:pPr marL="342900" indent="-34290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Oval 2"/>
          <p:cNvSpPr>
            <a:spLocks noChangeArrowheads="1"/>
          </p:cNvSpPr>
          <p:nvPr/>
        </p:nvSpPr>
        <p:spPr bwMode="auto">
          <a:xfrm>
            <a:off x="0" y="0"/>
            <a:ext cx="755576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14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2276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400" y="5660950"/>
            <a:ext cx="1872456" cy="504354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 (2)</a:t>
            </a:r>
          </a:p>
        </p:txBody>
      </p:sp>
      <p:graphicFrame>
        <p:nvGraphicFramePr>
          <p:cNvPr id="182277" name="Object 5"/>
          <p:cNvGraphicFramePr>
            <a:graphicFrameLocks noGrp="1" noChangeAspect="1"/>
          </p:cNvGraphicFramePr>
          <p:nvPr>
            <p:ph sz="half" idx="1"/>
          </p:nvPr>
        </p:nvGraphicFramePr>
        <p:xfrm>
          <a:off x="5940152" y="3645024"/>
          <a:ext cx="2304876" cy="504060"/>
        </p:xfrm>
        <a:graphic>
          <a:graphicData uri="http://schemas.openxmlformats.org/presentationml/2006/ole">
            <p:oleObj spid="_x0000_s35858" name="Формула" r:id="rId3" imgW="812447" imgH="177723" progId="Equation.3">
              <p:embed/>
            </p:oleObj>
          </a:graphicData>
        </a:graphic>
      </p:graphicFrame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395536" y="764704"/>
            <a:ext cx="5400079" cy="719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Доказать:  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NK</a:t>
            </a:r>
            <a:r>
              <a:rPr lang="ru-RU" alt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</a:t>
            </a:r>
            <a:r>
              <a:rPr lang="en-US" alt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AC, MN </a:t>
            </a:r>
            <a:r>
              <a:rPr lang="en-US" alt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</a:t>
            </a:r>
            <a:r>
              <a:rPr lang="en-US" alt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BC</a:t>
            </a:r>
          </a:p>
        </p:txBody>
      </p:sp>
      <p:sp>
        <p:nvSpPr>
          <p:cNvPr id="182279" name="AutoShape 7"/>
          <p:cNvSpPr>
            <a:spLocks noChangeArrowheads="1"/>
          </p:cNvSpPr>
          <p:nvPr/>
        </p:nvSpPr>
        <p:spPr bwMode="auto">
          <a:xfrm>
            <a:off x="6084168" y="5589240"/>
            <a:ext cx="2161481" cy="864096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MN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</a:t>
            </a:r>
            <a:r>
              <a:rPr lang="en-US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BC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392" name="Text Box 9"/>
          <p:cNvSpPr txBox="1">
            <a:spLocks noChangeArrowheads="1"/>
          </p:cNvSpPr>
          <p:nvPr/>
        </p:nvSpPr>
        <p:spPr bwMode="auto">
          <a:xfrm>
            <a:off x="1821788" y="1527175"/>
            <a:ext cx="4459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N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393" name="Text Box 11"/>
          <p:cNvSpPr txBox="1">
            <a:spLocks noChangeArrowheads="1"/>
          </p:cNvSpPr>
          <p:nvPr/>
        </p:nvSpPr>
        <p:spPr bwMode="auto">
          <a:xfrm>
            <a:off x="4716016" y="2996952"/>
            <a:ext cx="360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В</a:t>
            </a:r>
          </a:p>
        </p:txBody>
      </p:sp>
      <p:sp>
        <p:nvSpPr>
          <p:cNvPr id="16394" name="Text Box 12"/>
          <p:cNvSpPr txBox="1">
            <a:spLocks noChangeArrowheads="1"/>
          </p:cNvSpPr>
          <p:nvPr/>
        </p:nvSpPr>
        <p:spPr bwMode="auto">
          <a:xfrm>
            <a:off x="3059113" y="2997200"/>
            <a:ext cx="423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</a:p>
        </p:txBody>
      </p:sp>
      <p:sp>
        <p:nvSpPr>
          <p:cNvPr id="16395" name="Text Box 13"/>
          <p:cNvSpPr txBox="1">
            <a:spLocks noChangeArrowheads="1"/>
          </p:cNvSpPr>
          <p:nvPr/>
        </p:nvSpPr>
        <p:spPr bwMode="auto">
          <a:xfrm>
            <a:off x="3660460" y="4983559"/>
            <a:ext cx="4074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</a:p>
        </p:txBody>
      </p:sp>
      <p:sp>
        <p:nvSpPr>
          <p:cNvPr id="16396" name="Text Box 14"/>
          <p:cNvSpPr txBox="1">
            <a:spLocks noChangeArrowheads="1"/>
          </p:cNvSpPr>
          <p:nvPr/>
        </p:nvSpPr>
        <p:spPr bwMode="auto">
          <a:xfrm>
            <a:off x="827584" y="3501008"/>
            <a:ext cx="5000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397" name="Freeform 15"/>
          <p:cNvSpPr>
            <a:spLocks/>
          </p:cNvSpPr>
          <p:nvPr/>
        </p:nvSpPr>
        <p:spPr bwMode="auto">
          <a:xfrm>
            <a:off x="539552" y="3500438"/>
            <a:ext cx="5184576" cy="45719"/>
          </a:xfrm>
          <a:custGeom>
            <a:avLst/>
            <a:gdLst>
              <a:gd name="T0" fmla="*/ 0 w 4000"/>
              <a:gd name="T1" fmla="*/ 0 h 1"/>
              <a:gd name="T2" fmla="*/ 2147483647 w 4000"/>
              <a:gd name="T3" fmla="*/ 0 h 1"/>
              <a:gd name="T4" fmla="*/ 0 60000 65536"/>
              <a:gd name="T5" fmla="*/ 0 60000 65536"/>
              <a:gd name="T6" fmla="*/ 0 w 4000"/>
              <a:gd name="T7" fmla="*/ 0 h 1"/>
              <a:gd name="T8" fmla="*/ 4000 w 400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000" h="1">
                <a:moveTo>
                  <a:pt x="0" y="0"/>
                </a:moveTo>
                <a:lnTo>
                  <a:pt x="4000" y="0"/>
                </a:lnTo>
              </a:path>
            </a:pathLst>
          </a:custGeom>
          <a:noFill/>
          <a:ln w="5715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8" name="Text Box 16"/>
          <p:cNvSpPr txBox="1">
            <a:spLocks noChangeArrowheads="1"/>
          </p:cNvSpPr>
          <p:nvPr/>
        </p:nvSpPr>
        <p:spPr bwMode="auto">
          <a:xfrm>
            <a:off x="2627313" y="3500438"/>
            <a:ext cx="421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K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399" name="AutoShape 17"/>
          <p:cNvSpPr>
            <a:spLocks noChangeArrowheads="1"/>
          </p:cNvSpPr>
          <p:nvPr/>
        </p:nvSpPr>
        <p:spPr bwMode="auto">
          <a:xfrm>
            <a:off x="1187624" y="1844824"/>
            <a:ext cx="1727026" cy="1657201"/>
          </a:xfrm>
          <a:prstGeom prst="triangle">
            <a:avLst>
              <a:gd name="adj" fmla="val 62597"/>
            </a:avLst>
          </a:prstGeom>
          <a:noFill/>
          <a:ln w="50800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6400" name="AutoShape 18"/>
          <p:cNvSpPr>
            <a:spLocks noChangeArrowheads="1"/>
          </p:cNvSpPr>
          <p:nvPr/>
        </p:nvSpPr>
        <p:spPr bwMode="auto">
          <a:xfrm flipH="1" flipV="1">
            <a:off x="3275012" y="3500438"/>
            <a:ext cx="1729035" cy="1512738"/>
          </a:xfrm>
          <a:prstGeom prst="triangle">
            <a:avLst>
              <a:gd name="adj" fmla="val 63019"/>
            </a:avLst>
          </a:prstGeom>
          <a:noFill/>
          <a:ln w="50800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6401" name="AutoShape 19"/>
          <p:cNvSpPr>
            <a:spLocks noChangeArrowheads="1"/>
          </p:cNvSpPr>
          <p:nvPr/>
        </p:nvSpPr>
        <p:spPr bwMode="auto">
          <a:xfrm rot="1291377">
            <a:off x="2627313" y="3213100"/>
            <a:ext cx="141287" cy="265113"/>
          </a:xfrm>
          <a:prstGeom prst="moon">
            <a:avLst>
              <a:gd name="adj" fmla="val 3173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6402" name="AutoShape 20"/>
          <p:cNvSpPr>
            <a:spLocks noChangeArrowheads="1"/>
          </p:cNvSpPr>
          <p:nvPr/>
        </p:nvSpPr>
        <p:spPr bwMode="auto">
          <a:xfrm rot="-9352500">
            <a:off x="3419475" y="3500438"/>
            <a:ext cx="142875" cy="269875"/>
          </a:xfrm>
          <a:prstGeom prst="moon">
            <a:avLst>
              <a:gd name="adj" fmla="val 31736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6403" name="Line 21"/>
          <p:cNvSpPr>
            <a:spLocks noChangeShapeType="1"/>
          </p:cNvSpPr>
          <p:nvPr/>
        </p:nvSpPr>
        <p:spPr bwMode="auto">
          <a:xfrm>
            <a:off x="3563938" y="4581525"/>
            <a:ext cx="2159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4" name="Line 22"/>
          <p:cNvSpPr>
            <a:spLocks noChangeShapeType="1"/>
          </p:cNvSpPr>
          <p:nvPr/>
        </p:nvSpPr>
        <p:spPr bwMode="auto">
          <a:xfrm>
            <a:off x="2482850" y="2565400"/>
            <a:ext cx="2159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5" name="Freeform 23"/>
          <p:cNvSpPr>
            <a:spLocks/>
          </p:cNvSpPr>
          <p:nvPr/>
        </p:nvSpPr>
        <p:spPr bwMode="auto">
          <a:xfrm>
            <a:off x="1835150" y="3357563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6" name="Freeform 24"/>
          <p:cNvSpPr>
            <a:spLocks/>
          </p:cNvSpPr>
          <p:nvPr/>
        </p:nvSpPr>
        <p:spPr bwMode="auto">
          <a:xfrm>
            <a:off x="1908175" y="3357563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7" name="Freeform 25"/>
          <p:cNvSpPr>
            <a:spLocks/>
          </p:cNvSpPr>
          <p:nvPr/>
        </p:nvSpPr>
        <p:spPr bwMode="auto">
          <a:xfrm>
            <a:off x="4138613" y="3357563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408" name="Freeform 26"/>
          <p:cNvSpPr>
            <a:spLocks/>
          </p:cNvSpPr>
          <p:nvPr/>
        </p:nvSpPr>
        <p:spPr bwMode="auto">
          <a:xfrm>
            <a:off x="4211638" y="3357563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82299" name="Object 27"/>
          <p:cNvGraphicFramePr>
            <a:graphicFrameLocks noGrp="1" noChangeAspect="1"/>
          </p:cNvGraphicFramePr>
          <p:nvPr>
            <p:ph sz="half" idx="2"/>
          </p:nvPr>
        </p:nvGraphicFramePr>
        <p:xfrm>
          <a:off x="5940152" y="5157192"/>
          <a:ext cx="2304256" cy="474287"/>
        </p:xfrm>
        <a:graphic>
          <a:graphicData uri="http://schemas.openxmlformats.org/presentationml/2006/ole">
            <p:oleObj spid="_x0000_s35859" name="Формула" r:id="rId4" imgW="863225" imgH="177723" progId="Equation.3">
              <p:embed/>
            </p:oleObj>
          </a:graphicData>
        </a:graphic>
      </p:graphicFrame>
      <p:sp>
        <p:nvSpPr>
          <p:cNvPr id="182302" name="AutoShape 30"/>
          <p:cNvSpPr>
            <a:spLocks noChangeArrowheads="1"/>
          </p:cNvSpPr>
          <p:nvPr/>
        </p:nvSpPr>
        <p:spPr bwMode="auto">
          <a:xfrm>
            <a:off x="6012160" y="4077072"/>
            <a:ext cx="2161481" cy="936104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NK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</a:t>
            </a:r>
            <a:r>
              <a:rPr lang="en-US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AC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AutoShape 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093296"/>
            <a:ext cx="576064" cy="50405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22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8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82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276"/>
                  </p:tgtEl>
                </p:cond>
              </p:nextCondLst>
            </p:seq>
          </p:childTnLst>
        </p:cTn>
      </p:par>
    </p:tnLst>
    <p:bldLst>
      <p:bldP spid="182279" grpId="0" animBg="1"/>
      <p:bldP spid="18230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Oval 2"/>
          <p:cNvSpPr>
            <a:spLocks noChangeArrowheads="1"/>
          </p:cNvSpPr>
          <p:nvPr/>
        </p:nvSpPr>
        <p:spPr bwMode="auto">
          <a:xfrm>
            <a:off x="0" y="0"/>
            <a:ext cx="755576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4324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75408" y="5589240"/>
            <a:ext cx="1584424" cy="576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</a:t>
            </a:r>
          </a:p>
        </p:txBody>
      </p:sp>
      <p:graphicFrame>
        <p:nvGraphicFramePr>
          <p:cNvPr id="184325" name="Object 5"/>
          <p:cNvGraphicFramePr>
            <a:graphicFrameLocks noGrp="1" noChangeAspect="1"/>
          </p:cNvGraphicFramePr>
          <p:nvPr>
            <p:ph sz="half" idx="1"/>
          </p:nvPr>
        </p:nvGraphicFramePr>
        <p:xfrm>
          <a:off x="4716016" y="5085184"/>
          <a:ext cx="3528962" cy="515349"/>
        </p:xfrm>
        <a:graphic>
          <a:graphicData uri="http://schemas.openxmlformats.org/presentationml/2006/ole">
            <p:oleObj spid="_x0000_s36874" name="Формула" r:id="rId3" imgW="1218671" imgH="177723" progId="Equation.3">
              <p:embed/>
            </p:oleObj>
          </a:graphicData>
        </a:graphic>
      </p:graphicFrame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539553" y="693316"/>
            <a:ext cx="3744416" cy="10795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AB = BC</a:t>
            </a:r>
          </a:p>
          <a:p>
            <a:pPr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Доказать: </a:t>
            </a:r>
            <a:r>
              <a:rPr lang="ru-RU" altLang="ru-RU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DE</a:t>
            </a:r>
            <a:r>
              <a:rPr lang="ru-RU" alt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</a:t>
            </a:r>
            <a:r>
              <a:rPr lang="en-US" alt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AC</a:t>
            </a:r>
          </a:p>
        </p:txBody>
      </p:sp>
      <p:sp>
        <p:nvSpPr>
          <p:cNvPr id="184348" name="AutoShape 28"/>
          <p:cNvSpPr>
            <a:spLocks noChangeArrowheads="1"/>
          </p:cNvSpPr>
          <p:nvPr/>
        </p:nvSpPr>
        <p:spPr bwMode="auto">
          <a:xfrm>
            <a:off x="5436096" y="5661248"/>
            <a:ext cx="1729879" cy="864393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DE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</a:t>
            </a:r>
            <a:r>
              <a:rPr lang="en-US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AC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415" name="Text Box 29"/>
          <p:cNvSpPr txBox="1">
            <a:spLocks noChangeArrowheads="1"/>
          </p:cNvSpPr>
          <p:nvPr/>
        </p:nvSpPr>
        <p:spPr bwMode="auto">
          <a:xfrm>
            <a:off x="2281088" y="1815207"/>
            <a:ext cx="4187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В</a:t>
            </a:r>
          </a:p>
        </p:txBody>
      </p:sp>
      <p:sp>
        <p:nvSpPr>
          <p:cNvPr id="17416" name="Text Box 30"/>
          <p:cNvSpPr txBox="1">
            <a:spLocks noChangeArrowheads="1"/>
          </p:cNvSpPr>
          <p:nvPr/>
        </p:nvSpPr>
        <p:spPr bwMode="auto">
          <a:xfrm>
            <a:off x="827584" y="4653136"/>
            <a:ext cx="423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</a:p>
        </p:txBody>
      </p:sp>
      <p:sp>
        <p:nvSpPr>
          <p:cNvPr id="17417" name="Text Box 31"/>
          <p:cNvSpPr txBox="1">
            <a:spLocks noChangeArrowheads="1"/>
          </p:cNvSpPr>
          <p:nvPr/>
        </p:nvSpPr>
        <p:spPr bwMode="auto">
          <a:xfrm>
            <a:off x="3995936" y="4653136"/>
            <a:ext cx="4074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</a:p>
        </p:txBody>
      </p:sp>
      <p:sp>
        <p:nvSpPr>
          <p:cNvPr id="17418" name="Freeform 32"/>
          <p:cNvSpPr>
            <a:spLocks/>
          </p:cNvSpPr>
          <p:nvPr/>
        </p:nvSpPr>
        <p:spPr bwMode="auto">
          <a:xfrm>
            <a:off x="1115616" y="2060848"/>
            <a:ext cx="3044329" cy="2664445"/>
          </a:xfrm>
          <a:custGeom>
            <a:avLst/>
            <a:gdLst>
              <a:gd name="T0" fmla="*/ 2147483647 w 2159"/>
              <a:gd name="T1" fmla="*/ 2147483647 h 2158"/>
              <a:gd name="T2" fmla="*/ 2147483647 w 2159"/>
              <a:gd name="T3" fmla="*/ 2147483647 h 2158"/>
              <a:gd name="T4" fmla="*/ 2147483647 w 2159"/>
              <a:gd name="T5" fmla="*/ 0 h 2158"/>
              <a:gd name="T6" fmla="*/ 0 w 2159"/>
              <a:gd name="T7" fmla="*/ 2147483647 h 2158"/>
              <a:gd name="T8" fmla="*/ 2147483647 w 2159"/>
              <a:gd name="T9" fmla="*/ 2147483647 h 2158"/>
              <a:gd name="T10" fmla="*/ 2147483647 w 2159"/>
              <a:gd name="T11" fmla="*/ 2147483647 h 2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59"/>
              <a:gd name="T19" fmla="*/ 0 h 2158"/>
              <a:gd name="T20" fmla="*/ 2159 w 2159"/>
              <a:gd name="T21" fmla="*/ 2158 h 215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59" h="2158">
                <a:moveTo>
                  <a:pt x="5" y="2156"/>
                </a:moveTo>
                <a:lnTo>
                  <a:pt x="2159" y="2152"/>
                </a:lnTo>
                <a:lnTo>
                  <a:pt x="1095" y="0"/>
                </a:lnTo>
                <a:lnTo>
                  <a:pt x="0" y="2158"/>
                </a:lnTo>
                <a:lnTo>
                  <a:pt x="1688" y="1205"/>
                </a:lnTo>
                <a:lnTo>
                  <a:pt x="508" y="1196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9" name="Text Box 33"/>
          <p:cNvSpPr txBox="1">
            <a:spLocks noChangeArrowheads="1"/>
          </p:cNvSpPr>
          <p:nvPr/>
        </p:nvSpPr>
        <p:spPr bwMode="auto">
          <a:xfrm>
            <a:off x="1403648" y="3255367"/>
            <a:ext cx="3946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420" name="Text Box 34"/>
          <p:cNvSpPr txBox="1">
            <a:spLocks noChangeArrowheads="1"/>
          </p:cNvSpPr>
          <p:nvPr/>
        </p:nvSpPr>
        <p:spPr bwMode="auto">
          <a:xfrm>
            <a:off x="3491880" y="3212976"/>
            <a:ext cx="5758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421" name="Freeform 35"/>
          <p:cNvSpPr>
            <a:spLocks/>
          </p:cNvSpPr>
          <p:nvPr/>
        </p:nvSpPr>
        <p:spPr bwMode="auto">
          <a:xfrm>
            <a:off x="2266950" y="4005064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2" name="Freeform 36"/>
          <p:cNvSpPr>
            <a:spLocks/>
          </p:cNvSpPr>
          <p:nvPr/>
        </p:nvSpPr>
        <p:spPr bwMode="auto">
          <a:xfrm>
            <a:off x="2195736" y="4042271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3" name="Freeform 37"/>
          <p:cNvSpPr>
            <a:spLocks/>
          </p:cNvSpPr>
          <p:nvPr/>
        </p:nvSpPr>
        <p:spPr bwMode="auto">
          <a:xfrm>
            <a:off x="1433364" y="3898255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4" name="Freeform 38"/>
          <p:cNvSpPr>
            <a:spLocks/>
          </p:cNvSpPr>
          <p:nvPr/>
        </p:nvSpPr>
        <p:spPr bwMode="auto">
          <a:xfrm>
            <a:off x="1475656" y="3826247"/>
            <a:ext cx="114300" cy="250825"/>
          </a:xfrm>
          <a:custGeom>
            <a:avLst/>
            <a:gdLst>
              <a:gd name="T0" fmla="*/ 0 w 72"/>
              <a:gd name="T1" fmla="*/ 0 h 158"/>
              <a:gd name="T2" fmla="*/ 2147483647 w 72"/>
              <a:gd name="T3" fmla="*/ 2147483647 h 158"/>
              <a:gd name="T4" fmla="*/ 0 60000 65536"/>
              <a:gd name="T5" fmla="*/ 0 60000 65536"/>
              <a:gd name="T6" fmla="*/ 0 w 72"/>
              <a:gd name="T7" fmla="*/ 0 h 158"/>
              <a:gd name="T8" fmla="*/ 72 w 72"/>
              <a:gd name="T9" fmla="*/ 158 h 1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2" h="158">
                <a:moveTo>
                  <a:pt x="0" y="0"/>
                </a:moveTo>
                <a:lnTo>
                  <a:pt x="72" y="158"/>
                </a:lnTo>
              </a:path>
            </a:pathLst>
          </a:cu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25" name="Text Box 39"/>
          <p:cNvSpPr txBox="1">
            <a:spLocks noChangeArrowheads="1"/>
          </p:cNvSpPr>
          <p:nvPr/>
        </p:nvSpPr>
        <p:spPr bwMode="auto">
          <a:xfrm>
            <a:off x="3493748" y="4386590"/>
            <a:ext cx="57419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16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80</a:t>
            </a:r>
            <a:r>
              <a:rPr lang="en-US" altLang="ru-RU" sz="1600" b="1" i="1" baseline="30000" dirty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endParaRPr lang="ru-RU" altLang="ru-RU" sz="16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426" name="Text Box 40"/>
          <p:cNvSpPr txBox="1">
            <a:spLocks noChangeArrowheads="1"/>
          </p:cNvSpPr>
          <p:nvPr/>
        </p:nvSpPr>
        <p:spPr bwMode="auto">
          <a:xfrm>
            <a:off x="1619672" y="4386590"/>
            <a:ext cx="5905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 sz="16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40</a:t>
            </a:r>
            <a:r>
              <a:rPr lang="en-US" altLang="ru-RU" sz="1600" b="1" i="1" baseline="30000" dirty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endParaRPr lang="ru-RU" altLang="ru-RU" sz="16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093296"/>
            <a:ext cx="576064" cy="50405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4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24"/>
                  </p:tgtEl>
                </p:cond>
              </p:nextCondLst>
            </p:seq>
          </p:childTnLst>
        </p:cTn>
      </p:par>
    </p:tnLst>
    <p:bldLst>
      <p:bldP spid="1843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Oval 2"/>
          <p:cNvSpPr>
            <a:spLocks noChangeArrowheads="1"/>
          </p:cNvSpPr>
          <p:nvPr/>
        </p:nvSpPr>
        <p:spPr bwMode="auto">
          <a:xfrm>
            <a:off x="0" y="0"/>
            <a:ext cx="755576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16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5348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400" y="5589240"/>
            <a:ext cx="1656432" cy="576064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</a:t>
            </a:r>
          </a:p>
        </p:txBody>
      </p:sp>
      <p:graphicFrame>
        <p:nvGraphicFramePr>
          <p:cNvPr id="185349" name="Object 5"/>
          <p:cNvGraphicFramePr>
            <a:graphicFrameLocks noGrp="1" noChangeAspect="1"/>
          </p:cNvGraphicFramePr>
          <p:nvPr>
            <p:ph sz="half" idx="1"/>
          </p:nvPr>
        </p:nvGraphicFramePr>
        <p:xfrm>
          <a:off x="4643439" y="4432474"/>
          <a:ext cx="3312937" cy="477663"/>
        </p:xfrm>
        <a:graphic>
          <a:graphicData uri="http://schemas.openxmlformats.org/presentationml/2006/ole">
            <p:oleObj spid="_x0000_s37898" name="Формула" r:id="rId3" imgW="1231366" imgH="177723" progId="Equation.3">
              <p:embed/>
            </p:oleObj>
          </a:graphicData>
        </a:graphic>
      </p:graphicFrame>
      <p:sp>
        <p:nvSpPr>
          <p:cNvPr id="18437" name="Rectangle 6"/>
          <p:cNvSpPr>
            <a:spLocks noChangeArrowheads="1"/>
          </p:cNvSpPr>
          <p:nvPr/>
        </p:nvSpPr>
        <p:spPr bwMode="auto">
          <a:xfrm>
            <a:off x="611560" y="692696"/>
            <a:ext cx="4031927" cy="7921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Доказать:  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DE</a:t>
            </a:r>
            <a:r>
              <a:rPr lang="ru-RU" alt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</a:t>
            </a:r>
            <a:r>
              <a:rPr lang="en-US" alt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AC</a:t>
            </a:r>
          </a:p>
        </p:txBody>
      </p:sp>
      <p:sp>
        <p:nvSpPr>
          <p:cNvPr id="185353" name="AutoShape 9"/>
          <p:cNvSpPr>
            <a:spLocks noChangeArrowheads="1"/>
          </p:cNvSpPr>
          <p:nvPr/>
        </p:nvSpPr>
        <p:spPr bwMode="auto">
          <a:xfrm>
            <a:off x="5220072" y="5085184"/>
            <a:ext cx="2017464" cy="864096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DE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</a:t>
            </a:r>
            <a:r>
              <a:rPr lang="en-US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AC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439" name="Text Box 10"/>
          <p:cNvSpPr txBox="1">
            <a:spLocks noChangeArrowheads="1"/>
          </p:cNvSpPr>
          <p:nvPr/>
        </p:nvSpPr>
        <p:spPr bwMode="auto">
          <a:xfrm>
            <a:off x="2411760" y="1455167"/>
            <a:ext cx="4187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В</a:t>
            </a:r>
          </a:p>
        </p:txBody>
      </p:sp>
      <p:sp>
        <p:nvSpPr>
          <p:cNvPr id="18440" name="Text Box 11"/>
          <p:cNvSpPr txBox="1">
            <a:spLocks noChangeArrowheads="1"/>
          </p:cNvSpPr>
          <p:nvPr/>
        </p:nvSpPr>
        <p:spPr bwMode="auto">
          <a:xfrm>
            <a:off x="1259632" y="5070128"/>
            <a:ext cx="4235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</a:p>
        </p:txBody>
      </p:sp>
      <p:sp>
        <p:nvSpPr>
          <p:cNvPr id="18441" name="Text Box 12"/>
          <p:cNvSpPr txBox="1">
            <a:spLocks noChangeArrowheads="1"/>
          </p:cNvSpPr>
          <p:nvPr/>
        </p:nvSpPr>
        <p:spPr bwMode="auto">
          <a:xfrm>
            <a:off x="3851920" y="5085184"/>
            <a:ext cx="4074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</a:p>
        </p:txBody>
      </p:sp>
      <p:sp>
        <p:nvSpPr>
          <p:cNvPr id="18443" name="Text Box 14"/>
          <p:cNvSpPr txBox="1">
            <a:spLocks noChangeArrowheads="1"/>
          </p:cNvSpPr>
          <p:nvPr/>
        </p:nvSpPr>
        <p:spPr bwMode="auto">
          <a:xfrm>
            <a:off x="3203848" y="2636912"/>
            <a:ext cx="3946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444" name="Text Box 15"/>
          <p:cNvSpPr txBox="1">
            <a:spLocks noChangeArrowheads="1"/>
          </p:cNvSpPr>
          <p:nvPr/>
        </p:nvSpPr>
        <p:spPr bwMode="auto">
          <a:xfrm>
            <a:off x="1828200" y="2636912"/>
            <a:ext cx="4395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445" name="Text Box 20"/>
          <p:cNvSpPr txBox="1">
            <a:spLocks noChangeArrowheads="1"/>
          </p:cNvSpPr>
          <p:nvPr/>
        </p:nvSpPr>
        <p:spPr bwMode="auto">
          <a:xfrm>
            <a:off x="3277724" y="4818638"/>
            <a:ext cx="57419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16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55</a:t>
            </a:r>
            <a:r>
              <a:rPr lang="en-US" altLang="ru-RU" sz="1600" b="1" i="1" baseline="30000" dirty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endParaRPr lang="ru-RU" altLang="ru-RU" sz="16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446" name="Text Box 21"/>
          <p:cNvSpPr txBox="1">
            <a:spLocks noChangeArrowheads="1"/>
          </p:cNvSpPr>
          <p:nvPr/>
        </p:nvSpPr>
        <p:spPr bwMode="auto">
          <a:xfrm>
            <a:off x="2339752" y="2658398"/>
            <a:ext cx="5905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 sz="16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70</a:t>
            </a:r>
            <a:r>
              <a:rPr lang="en-US" altLang="ru-RU" sz="1600" b="1" i="1" baseline="30000" dirty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endParaRPr lang="ru-RU" altLang="ru-RU" sz="16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1475656" y="1844824"/>
            <a:ext cx="2540843" cy="3311699"/>
            <a:chOff x="735013" y="1393825"/>
            <a:chExt cx="3116262" cy="4122738"/>
          </a:xfrm>
        </p:grpSpPr>
        <p:sp>
          <p:nvSpPr>
            <p:cNvPr id="18442" name="Freeform 13"/>
            <p:cNvSpPr>
              <a:spLocks/>
            </p:cNvSpPr>
            <p:nvPr/>
          </p:nvSpPr>
          <p:spPr bwMode="auto">
            <a:xfrm>
              <a:off x="735013" y="1393825"/>
              <a:ext cx="3116262" cy="4122738"/>
            </a:xfrm>
            <a:custGeom>
              <a:avLst/>
              <a:gdLst>
                <a:gd name="T0" fmla="*/ 2147483647 w 1963"/>
                <a:gd name="T1" fmla="*/ 2147483647 h 2597"/>
                <a:gd name="T2" fmla="*/ 2147483647 w 1963"/>
                <a:gd name="T3" fmla="*/ 2147483647 h 2597"/>
                <a:gd name="T4" fmla="*/ 2147483647 w 1963"/>
                <a:gd name="T5" fmla="*/ 2147483647 h 2597"/>
                <a:gd name="T6" fmla="*/ 2147483647 w 1963"/>
                <a:gd name="T7" fmla="*/ 2147483647 h 2597"/>
                <a:gd name="T8" fmla="*/ 2147483647 w 1963"/>
                <a:gd name="T9" fmla="*/ 0 h 2597"/>
                <a:gd name="T10" fmla="*/ 0 w 1963"/>
                <a:gd name="T11" fmla="*/ 2147483647 h 2597"/>
                <a:gd name="T12" fmla="*/ 2147483647 w 1963"/>
                <a:gd name="T13" fmla="*/ 2147483647 h 25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63"/>
                <a:gd name="T22" fmla="*/ 0 h 2597"/>
                <a:gd name="T23" fmla="*/ 1963 w 1963"/>
                <a:gd name="T24" fmla="*/ 2597 h 25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63" h="2597">
                  <a:moveTo>
                    <a:pt x="1302" y="914"/>
                  </a:moveTo>
                  <a:lnTo>
                    <a:pt x="677" y="902"/>
                  </a:lnTo>
                  <a:lnTo>
                    <a:pt x="1947" y="2587"/>
                  </a:lnTo>
                  <a:lnTo>
                    <a:pt x="1469" y="1370"/>
                  </a:lnTo>
                  <a:lnTo>
                    <a:pt x="991" y="0"/>
                  </a:lnTo>
                  <a:lnTo>
                    <a:pt x="0" y="2559"/>
                  </a:lnTo>
                  <a:lnTo>
                    <a:pt x="1963" y="2597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7" name="Line 22"/>
            <p:cNvSpPr>
              <a:spLocks noChangeShapeType="1"/>
            </p:cNvSpPr>
            <p:nvPr/>
          </p:nvSpPr>
          <p:spPr bwMode="auto">
            <a:xfrm>
              <a:off x="1908175" y="2205038"/>
              <a:ext cx="2159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8" name="Line 23"/>
            <p:cNvSpPr>
              <a:spLocks noChangeShapeType="1"/>
            </p:cNvSpPr>
            <p:nvPr/>
          </p:nvSpPr>
          <p:spPr bwMode="auto">
            <a:xfrm>
              <a:off x="2484438" y="2205038"/>
              <a:ext cx="2159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9" name="AutoShape 24"/>
            <p:cNvSpPr>
              <a:spLocks noChangeArrowheads="1"/>
            </p:cNvSpPr>
            <p:nvPr/>
          </p:nvSpPr>
          <p:spPr bwMode="auto">
            <a:xfrm rot="-9352500">
              <a:off x="2046288" y="2840038"/>
              <a:ext cx="96837" cy="287337"/>
            </a:xfrm>
            <a:prstGeom prst="moon">
              <a:avLst>
                <a:gd name="adj" fmla="val 31736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18450" name="AutoShape 25"/>
            <p:cNvSpPr>
              <a:spLocks noChangeArrowheads="1"/>
            </p:cNvSpPr>
            <p:nvPr/>
          </p:nvSpPr>
          <p:spPr bwMode="auto">
            <a:xfrm rot="-5165991">
              <a:off x="1759744" y="2994819"/>
              <a:ext cx="144463" cy="288925"/>
            </a:xfrm>
            <a:prstGeom prst="moon">
              <a:avLst>
                <a:gd name="adj" fmla="val 31736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</p:grpSp>
      <p:sp>
        <p:nvSpPr>
          <p:cNvPr id="21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093296"/>
            <a:ext cx="576064" cy="50405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53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5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5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348"/>
                  </p:tgtEl>
                </p:cond>
              </p:nextCondLst>
            </p:seq>
          </p:childTnLst>
        </p:cTn>
      </p:par>
    </p:tnLst>
    <p:bldLst>
      <p:bldP spid="18535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AutoShape 1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232868" y="4293096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18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893" name="AutoShape 1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95936" y="4293096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894" name="AutoShape 1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24128" y="4293096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895" name="AutoShape 1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552" y="4293096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896" name="AutoShape 1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52320" y="4293096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21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897" name="AutoShape 19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72400" y="81955"/>
            <a:ext cx="720725" cy="466725"/>
          </a:xfrm>
          <a:prstGeom prst="actionButtonHom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653787"/>
            <a:ext cx="677300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kern="10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Тестовые задания на</a:t>
            </a:r>
          </a:p>
          <a:p>
            <a:pPr algn="ctr"/>
            <a:r>
              <a:rPr lang="ru-RU" sz="2400" b="1" kern="10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проверку теоретических знаний</a:t>
            </a:r>
            <a:endParaRPr lang="ru-RU" sz="2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1700808"/>
            <a:ext cx="8496944" cy="192360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ru-RU" altLang="ru-RU" sz="17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заданиях 17 и 21 необходимо выбрать верные утверждения.</a:t>
            </a:r>
          </a:p>
          <a:p>
            <a:pPr eaLnBrk="1" hangingPunct="1"/>
            <a:endParaRPr lang="ru-RU" altLang="ru-RU" sz="17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eaLnBrk="1" hangingPunct="1"/>
            <a:r>
              <a:rPr lang="ru-RU" altLang="ru-RU" sz="17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19 задании необходимо указать продолжение высказывания, </a:t>
            </a:r>
          </a:p>
          <a:p>
            <a:pPr eaLnBrk="1" hangingPunct="1"/>
            <a:r>
              <a:rPr lang="ru-RU" altLang="ru-RU" sz="17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 соответствующее </a:t>
            </a:r>
            <a:r>
              <a:rPr lang="ru-RU" altLang="ru-RU" sz="17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действительности.</a:t>
            </a:r>
          </a:p>
          <a:p>
            <a:pPr eaLnBrk="1" hangingPunct="1"/>
            <a:endParaRPr lang="ru-RU" altLang="ru-RU" sz="17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eaLnBrk="1" hangingPunct="1"/>
            <a:r>
              <a:rPr lang="ru-RU" altLang="ru-RU" sz="17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20 и 21 заданиях кратко ответить на вопрос и дать пояснение к ответу.</a:t>
            </a:r>
            <a:endParaRPr lang="ru-RU" sz="17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5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093296"/>
            <a:ext cx="648767" cy="43177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9466" name="Oval 7"/>
          <p:cNvSpPr>
            <a:spLocks noChangeArrowheads="1"/>
          </p:cNvSpPr>
          <p:nvPr/>
        </p:nvSpPr>
        <p:spPr bwMode="auto">
          <a:xfrm>
            <a:off x="72008" y="0"/>
            <a:ext cx="611560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17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40" name="Группа 39"/>
          <p:cNvGrpSpPr/>
          <p:nvPr/>
        </p:nvGrpSpPr>
        <p:grpSpPr>
          <a:xfrm>
            <a:off x="4788024" y="1196752"/>
            <a:ext cx="3888432" cy="4104456"/>
            <a:chOff x="5111750" y="2133600"/>
            <a:chExt cx="4032250" cy="3575050"/>
          </a:xfrm>
        </p:grpSpPr>
        <p:sp>
          <p:nvSpPr>
            <p:cNvPr id="19467" name="Text Box 8"/>
            <p:cNvSpPr txBox="1">
              <a:spLocks noChangeArrowheads="1"/>
            </p:cNvSpPr>
            <p:nvPr/>
          </p:nvSpPr>
          <p:spPr bwMode="auto">
            <a:xfrm>
              <a:off x="6084888" y="505777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19468" name="Text Box 9"/>
            <p:cNvSpPr txBox="1">
              <a:spLocks noChangeArrowheads="1"/>
            </p:cNvSpPr>
            <p:nvPr/>
          </p:nvSpPr>
          <p:spPr bwMode="auto">
            <a:xfrm>
              <a:off x="7237413" y="2897188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9469" name="Text Box 10"/>
            <p:cNvSpPr txBox="1">
              <a:spLocks noChangeArrowheads="1"/>
            </p:cNvSpPr>
            <p:nvPr/>
          </p:nvSpPr>
          <p:spPr bwMode="auto">
            <a:xfrm>
              <a:off x="6588125" y="505777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4</a:t>
              </a:r>
            </a:p>
          </p:txBody>
        </p:sp>
        <p:sp>
          <p:nvSpPr>
            <p:cNvPr id="19470" name="Text Box 11"/>
            <p:cNvSpPr txBox="1">
              <a:spLocks noChangeArrowheads="1"/>
            </p:cNvSpPr>
            <p:nvPr/>
          </p:nvSpPr>
          <p:spPr bwMode="auto">
            <a:xfrm>
              <a:off x="7740650" y="2133600"/>
              <a:ext cx="341313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19471" name="Text Box 12"/>
            <p:cNvSpPr txBox="1">
              <a:spLocks noChangeArrowheads="1"/>
            </p:cNvSpPr>
            <p:nvPr/>
          </p:nvSpPr>
          <p:spPr bwMode="auto">
            <a:xfrm>
              <a:off x="6804025" y="462597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7</a:t>
              </a:r>
            </a:p>
          </p:txBody>
        </p:sp>
        <p:sp>
          <p:nvSpPr>
            <p:cNvPr id="19472" name="Text Box 13"/>
            <p:cNvSpPr txBox="1">
              <a:spLocks noChangeArrowheads="1"/>
            </p:cNvSpPr>
            <p:nvPr/>
          </p:nvSpPr>
          <p:spPr bwMode="auto">
            <a:xfrm>
              <a:off x="7524750" y="3328988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19473" name="Text Box 14"/>
            <p:cNvSpPr txBox="1">
              <a:spLocks noChangeArrowheads="1"/>
            </p:cNvSpPr>
            <p:nvPr/>
          </p:nvSpPr>
          <p:spPr bwMode="auto">
            <a:xfrm>
              <a:off x="7021513" y="340201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8</a:t>
              </a:r>
            </a:p>
          </p:txBody>
        </p:sp>
        <p:sp>
          <p:nvSpPr>
            <p:cNvPr id="19474" name="Text Box 15"/>
            <p:cNvSpPr txBox="1">
              <a:spLocks noChangeArrowheads="1"/>
            </p:cNvSpPr>
            <p:nvPr/>
          </p:nvSpPr>
          <p:spPr bwMode="auto">
            <a:xfrm>
              <a:off x="7740650" y="2825750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6</a:t>
              </a:r>
            </a:p>
          </p:txBody>
        </p:sp>
        <p:sp>
          <p:nvSpPr>
            <p:cNvPr id="19475" name="Text Box 16"/>
            <p:cNvSpPr txBox="1">
              <a:spLocks noChangeArrowheads="1"/>
            </p:cNvSpPr>
            <p:nvPr/>
          </p:nvSpPr>
          <p:spPr bwMode="auto">
            <a:xfrm>
              <a:off x="6300788" y="462597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5</a:t>
              </a:r>
            </a:p>
          </p:txBody>
        </p:sp>
        <p:sp>
          <p:nvSpPr>
            <p:cNvPr id="19476" name="Freeform 17"/>
            <p:cNvSpPr>
              <a:spLocks/>
            </p:cNvSpPr>
            <p:nvPr/>
          </p:nvSpPr>
          <p:spPr bwMode="auto">
            <a:xfrm>
              <a:off x="5130800" y="3208338"/>
              <a:ext cx="3771900" cy="458787"/>
            </a:xfrm>
            <a:custGeom>
              <a:avLst/>
              <a:gdLst>
                <a:gd name="T0" fmla="*/ 0 w 2376"/>
                <a:gd name="T1" fmla="*/ 2147483647 h 289"/>
                <a:gd name="T2" fmla="*/ 2147483647 w 2376"/>
                <a:gd name="T3" fmla="*/ 0 h 289"/>
                <a:gd name="T4" fmla="*/ 0 60000 65536"/>
                <a:gd name="T5" fmla="*/ 0 60000 65536"/>
                <a:gd name="T6" fmla="*/ 0 w 2376"/>
                <a:gd name="T7" fmla="*/ 0 h 289"/>
                <a:gd name="T8" fmla="*/ 2376 w 2376"/>
                <a:gd name="T9" fmla="*/ 289 h 28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376" h="289">
                  <a:moveTo>
                    <a:pt x="0" y="289"/>
                  </a:moveTo>
                  <a:lnTo>
                    <a:pt x="2376" y="0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7" name="Text Box 18"/>
            <p:cNvSpPr txBox="1">
              <a:spLocks noChangeArrowheads="1"/>
            </p:cNvSpPr>
            <p:nvPr/>
          </p:nvSpPr>
          <p:spPr bwMode="auto">
            <a:xfrm>
              <a:off x="8782050" y="2636838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 dirty="0"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9478" name="Text Box 19"/>
            <p:cNvSpPr txBox="1">
              <a:spLocks noChangeArrowheads="1"/>
            </p:cNvSpPr>
            <p:nvPr/>
          </p:nvSpPr>
          <p:spPr bwMode="auto">
            <a:xfrm>
              <a:off x="8782050" y="458152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 i="1" dirty="0">
                  <a:latin typeface="Times New Roman" pitchFamily="18" charset="0"/>
                </a:rPr>
                <a:t>b</a:t>
              </a:r>
              <a:endParaRPr lang="ru-RU" altLang="ru-RU" sz="2800" b="1" i="1" dirty="0">
                <a:latin typeface="Times New Roman" pitchFamily="18" charset="0"/>
              </a:endParaRPr>
            </a:p>
          </p:txBody>
        </p:sp>
        <p:sp>
          <p:nvSpPr>
            <p:cNvPr id="19479" name="Freeform 20"/>
            <p:cNvSpPr>
              <a:spLocks/>
            </p:cNvSpPr>
            <p:nvPr/>
          </p:nvSpPr>
          <p:spPr bwMode="auto">
            <a:xfrm>
              <a:off x="5111750" y="5076825"/>
              <a:ext cx="3654425" cy="19050"/>
            </a:xfrm>
            <a:custGeom>
              <a:avLst/>
              <a:gdLst>
                <a:gd name="T0" fmla="*/ 0 w 2302"/>
                <a:gd name="T1" fmla="*/ 0 h 12"/>
                <a:gd name="T2" fmla="*/ 2147483647 w 2302"/>
                <a:gd name="T3" fmla="*/ 2147483647 h 12"/>
                <a:gd name="T4" fmla="*/ 0 60000 65536"/>
                <a:gd name="T5" fmla="*/ 0 60000 65536"/>
                <a:gd name="T6" fmla="*/ 0 w 2302"/>
                <a:gd name="T7" fmla="*/ 0 h 12"/>
                <a:gd name="T8" fmla="*/ 2302 w 2302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302" h="12">
                  <a:moveTo>
                    <a:pt x="0" y="0"/>
                  </a:moveTo>
                  <a:lnTo>
                    <a:pt x="2302" y="12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0" name="Freeform 21"/>
            <p:cNvSpPr>
              <a:spLocks/>
            </p:cNvSpPr>
            <p:nvPr/>
          </p:nvSpPr>
          <p:spPr bwMode="auto">
            <a:xfrm rot="4358759">
              <a:off x="5703888" y="2990850"/>
              <a:ext cx="2667000" cy="2768600"/>
            </a:xfrm>
            <a:custGeom>
              <a:avLst/>
              <a:gdLst>
                <a:gd name="T0" fmla="*/ 0 w 1680"/>
                <a:gd name="T1" fmla="*/ 0 h 1744"/>
                <a:gd name="T2" fmla="*/ 2147483647 w 1680"/>
                <a:gd name="T3" fmla="*/ 2147483647 h 1744"/>
                <a:gd name="T4" fmla="*/ 0 60000 65536"/>
                <a:gd name="T5" fmla="*/ 0 60000 65536"/>
                <a:gd name="T6" fmla="*/ 0 w 1680"/>
                <a:gd name="T7" fmla="*/ 0 h 1744"/>
                <a:gd name="T8" fmla="*/ 1680 w 1680"/>
                <a:gd name="T9" fmla="*/ 1744 h 17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0" h="1744">
                  <a:moveTo>
                    <a:pt x="0" y="0"/>
                  </a:moveTo>
                  <a:lnTo>
                    <a:pt x="1680" y="1744"/>
                  </a:lnTo>
                </a:path>
              </a:pathLst>
            </a:custGeom>
            <a:noFill/>
            <a:ln w="571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95412" y="908720"/>
            <a:ext cx="4104580" cy="547687"/>
            <a:chOff x="2109" y="1071"/>
            <a:chExt cx="2582" cy="345"/>
          </a:xfrm>
        </p:grpSpPr>
        <p:sp>
          <p:nvSpPr>
            <p:cNvPr id="19495" name="AutoShape 23"/>
            <p:cNvSpPr>
              <a:spLocks noChangeArrowheads="1"/>
            </p:cNvSpPr>
            <p:nvPr/>
          </p:nvSpPr>
          <p:spPr bwMode="auto">
            <a:xfrm>
              <a:off x="2109" y="1071"/>
              <a:ext cx="2582" cy="345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 dirty="0">
                  <a:latin typeface="Times New Roman" pitchFamily="18" charset="0"/>
                </a:rPr>
                <a:t>               </a:t>
              </a:r>
              <a:r>
                <a:rPr lang="ru-RU" altLang="ru-RU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- </a:t>
              </a:r>
              <a:r>
                <a:rPr lang="ru-RU" altLang="ru-RU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вертикальные</a:t>
              </a:r>
            </a:p>
          </p:txBody>
        </p:sp>
        <p:graphicFrame>
          <p:nvGraphicFramePr>
            <p:cNvPr id="19464" name="Object 24"/>
            <p:cNvGraphicFramePr>
              <a:graphicFrameLocks noChangeAspect="1"/>
            </p:cNvGraphicFramePr>
            <p:nvPr/>
          </p:nvGraphicFramePr>
          <p:xfrm>
            <a:off x="2252" y="1144"/>
            <a:ext cx="771" cy="257"/>
          </p:xfrm>
          <a:graphic>
            <a:graphicData uri="http://schemas.openxmlformats.org/presentationml/2006/ole">
              <p:oleObj spid="_x0000_s38970" name="Формула" r:id="rId4" imgW="532937" imgH="177646" progId="Equation.3">
                <p:embed/>
              </p:oleObj>
            </a:graphicData>
          </a:graphic>
        </p:graphicFrame>
      </p:grp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395412" y="1628800"/>
            <a:ext cx="4104580" cy="623888"/>
            <a:chOff x="2109" y="1071"/>
            <a:chExt cx="2582" cy="393"/>
          </a:xfrm>
        </p:grpSpPr>
        <p:sp>
          <p:nvSpPr>
            <p:cNvPr id="19494" name="AutoShape 26"/>
            <p:cNvSpPr>
              <a:spLocks noChangeArrowheads="1"/>
            </p:cNvSpPr>
            <p:nvPr/>
          </p:nvSpPr>
          <p:spPr bwMode="auto">
            <a:xfrm>
              <a:off x="2109" y="1071"/>
              <a:ext cx="2582" cy="39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 dirty="0">
                  <a:latin typeface="Times New Roman" pitchFamily="18" charset="0"/>
                </a:rPr>
                <a:t>               </a:t>
              </a:r>
              <a:r>
                <a:rPr lang="ru-RU" altLang="ru-RU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- </a:t>
              </a:r>
              <a:r>
                <a:rPr lang="ru-RU" altLang="ru-RU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односторонние</a:t>
              </a:r>
            </a:p>
          </p:txBody>
        </p:sp>
        <p:graphicFrame>
          <p:nvGraphicFramePr>
            <p:cNvPr id="19463" name="Object 27"/>
            <p:cNvGraphicFramePr>
              <a:graphicFrameLocks noChangeAspect="1"/>
            </p:cNvGraphicFramePr>
            <p:nvPr/>
          </p:nvGraphicFramePr>
          <p:xfrm>
            <a:off x="2200" y="1176"/>
            <a:ext cx="865" cy="288"/>
          </p:xfrm>
          <a:graphic>
            <a:graphicData uri="http://schemas.openxmlformats.org/presentationml/2006/ole">
              <p:oleObj spid="_x0000_s38971" name="Формула" r:id="rId5" imgW="532937" imgH="177646" progId="Equation.3">
                <p:embed/>
              </p:oleObj>
            </a:graphicData>
          </a:graphic>
        </p:graphicFrame>
      </p:grp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395364" y="2420888"/>
            <a:ext cx="4104628" cy="649287"/>
            <a:chOff x="2109" y="1071"/>
            <a:chExt cx="2725" cy="409"/>
          </a:xfrm>
        </p:grpSpPr>
        <p:sp>
          <p:nvSpPr>
            <p:cNvPr id="19493" name="AutoShape 29"/>
            <p:cNvSpPr>
              <a:spLocks noChangeArrowheads="1"/>
            </p:cNvSpPr>
            <p:nvPr/>
          </p:nvSpPr>
          <p:spPr bwMode="auto">
            <a:xfrm>
              <a:off x="2109" y="1071"/>
              <a:ext cx="2725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                 </a:t>
              </a:r>
              <a:r>
                <a:rPr lang="ru-RU" altLang="ru-RU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altLang="ru-RU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- соответственные</a:t>
              </a:r>
            </a:p>
          </p:txBody>
        </p:sp>
        <p:graphicFrame>
          <p:nvGraphicFramePr>
            <p:cNvPr id="19462" name="Object 30"/>
            <p:cNvGraphicFramePr>
              <a:graphicFrameLocks noChangeAspect="1"/>
            </p:cNvGraphicFramePr>
            <p:nvPr/>
          </p:nvGraphicFramePr>
          <p:xfrm>
            <a:off x="2200" y="1152"/>
            <a:ext cx="961" cy="299"/>
          </p:xfrm>
          <a:graphic>
            <a:graphicData uri="http://schemas.openxmlformats.org/presentationml/2006/ole">
              <p:oleObj spid="_x0000_s38972" name="Формула" r:id="rId6" imgW="571004" imgH="177646" progId="Equation.3">
                <p:embed/>
              </p:oleObj>
            </a:graphicData>
          </a:graphic>
        </p:graphicFrame>
      </p:grpSp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395412" y="3284984"/>
            <a:ext cx="4104580" cy="649287"/>
            <a:chOff x="2109" y="1071"/>
            <a:chExt cx="3538" cy="409"/>
          </a:xfrm>
        </p:grpSpPr>
        <p:sp>
          <p:nvSpPr>
            <p:cNvPr id="19492" name="AutoShape 32"/>
            <p:cNvSpPr>
              <a:spLocks noChangeArrowheads="1"/>
            </p:cNvSpPr>
            <p:nvPr/>
          </p:nvSpPr>
          <p:spPr bwMode="auto">
            <a:xfrm>
              <a:off x="2109" y="1071"/>
              <a:ext cx="3538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 dirty="0">
                  <a:latin typeface="Times New Roman" pitchFamily="18" charset="0"/>
                </a:rPr>
                <a:t>             </a:t>
              </a:r>
              <a:r>
                <a:rPr lang="ru-RU" altLang="ru-RU" sz="2800" b="1" dirty="0" smtClean="0">
                  <a:latin typeface="Times New Roman" pitchFamily="18" charset="0"/>
                </a:rPr>
                <a:t>- </a:t>
              </a:r>
              <a:r>
                <a:rPr lang="ru-RU" altLang="ru-RU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накрест лежащие</a:t>
              </a:r>
            </a:p>
          </p:txBody>
        </p:sp>
        <p:graphicFrame>
          <p:nvGraphicFramePr>
            <p:cNvPr id="19461" name="Object 33"/>
            <p:cNvGraphicFramePr>
              <a:graphicFrameLocks noChangeAspect="1"/>
            </p:cNvGraphicFramePr>
            <p:nvPr/>
          </p:nvGraphicFramePr>
          <p:xfrm>
            <a:off x="2213" y="1145"/>
            <a:ext cx="962" cy="306"/>
          </p:xfrm>
          <a:graphic>
            <a:graphicData uri="http://schemas.openxmlformats.org/presentationml/2006/ole">
              <p:oleObj spid="_x0000_s38973" name="Формула" r:id="rId7" imgW="558558" imgH="177723" progId="Equation.3">
                <p:embed/>
              </p:oleObj>
            </a:graphicData>
          </a:graphic>
        </p:graphicFrame>
      </p:grpSp>
      <p:grpSp>
        <p:nvGrpSpPr>
          <p:cNvPr id="6" name="Group 34"/>
          <p:cNvGrpSpPr>
            <a:grpSpLocks/>
          </p:cNvGrpSpPr>
          <p:nvPr/>
        </p:nvGrpSpPr>
        <p:grpSpPr bwMode="auto">
          <a:xfrm>
            <a:off x="395365" y="4149080"/>
            <a:ext cx="4104627" cy="649288"/>
            <a:chOff x="2109" y="1071"/>
            <a:chExt cx="2725" cy="409"/>
          </a:xfrm>
        </p:grpSpPr>
        <p:sp>
          <p:nvSpPr>
            <p:cNvPr id="19491" name="AutoShape 35"/>
            <p:cNvSpPr>
              <a:spLocks noChangeArrowheads="1"/>
            </p:cNvSpPr>
            <p:nvPr/>
          </p:nvSpPr>
          <p:spPr bwMode="auto">
            <a:xfrm>
              <a:off x="2109" y="1071"/>
              <a:ext cx="2725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 dirty="0">
                  <a:latin typeface="Times New Roman" pitchFamily="18" charset="0"/>
                </a:rPr>
                <a:t>               </a:t>
              </a:r>
              <a:r>
                <a:rPr lang="ru-RU" altLang="ru-RU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- </a:t>
              </a:r>
              <a:r>
                <a:rPr lang="ru-RU" altLang="ru-RU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смежные</a:t>
              </a:r>
            </a:p>
          </p:txBody>
        </p:sp>
        <p:graphicFrame>
          <p:nvGraphicFramePr>
            <p:cNvPr id="19460" name="Object 36"/>
            <p:cNvGraphicFramePr>
              <a:graphicFrameLocks noChangeAspect="1"/>
            </p:cNvGraphicFramePr>
            <p:nvPr/>
          </p:nvGraphicFramePr>
          <p:xfrm>
            <a:off x="2200" y="1174"/>
            <a:ext cx="913" cy="264"/>
          </p:xfrm>
          <a:graphic>
            <a:graphicData uri="http://schemas.openxmlformats.org/presentationml/2006/ole">
              <p:oleObj spid="_x0000_s38974" name="Формула" r:id="rId8" imgW="571252" imgH="165028" progId="Equation.3">
                <p:embed/>
              </p:oleObj>
            </a:graphicData>
          </a:graphic>
        </p:graphicFrame>
      </p:grpSp>
      <p:grpSp>
        <p:nvGrpSpPr>
          <p:cNvPr id="7" name="Group 37"/>
          <p:cNvGrpSpPr>
            <a:grpSpLocks/>
          </p:cNvGrpSpPr>
          <p:nvPr/>
        </p:nvGrpSpPr>
        <p:grpSpPr bwMode="auto">
          <a:xfrm>
            <a:off x="395412" y="5013176"/>
            <a:ext cx="4104580" cy="649288"/>
            <a:chOff x="2109" y="1071"/>
            <a:chExt cx="3538" cy="409"/>
          </a:xfrm>
        </p:grpSpPr>
        <p:sp>
          <p:nvSpPr>
            <p:cNvPr id="19490" name="AutoShape 38"/>
            <p:cNvSpPr>
              <a:spLocks noChangeArrowheads="1"/>
            </p:cNvSpPr>
            <p:nvPr/>
          </p:nvSpPr>
          <p:spPr bwMode="auto">
            <a:xfrm>
              <a:off x="2109" y="1071"/>
              <a:ext cx="3538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 dirty="0">
                  <a:latin typeface="Times New Roman" pitchFamily="18" charset="0"/>
                </a:rPr>
                <a:t>              </a:t>
              </a:r>
              <a:r>
                <a:rPr lang="ru-RU" altLang="ru-RU" sz="2800" b="1" dirty="0" smtClean="0">
                  <a:latin typeface="Times New Roman" pitchFamily="18" charset="0"/>
                </a:rPr>
                <a:t> </a:t>
              </a:r>
              <a:r>
                <a:rPr lang="ru-RU" altLang="ru-RU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- </a:t>
              </a:r>
              <a:r>
                <a:rPr lang="ru-RU" altLang="ru-RU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накрест лежащие</a:t>
              </a:r>
            </a:p>
          </p:txBody>
        </p:sp>
        <p:graphicFrame>
          <p:nvGraphicFramePr>
            <p:cNvPr id="19459" name="Object 39"/>
            <p:cNvGraphicFramePr>
              <a:graphicFrameLocks noChangeAspect="1"/>
            </p:cNvGraphicFramePr>
            <p:nvPr/>
          </p:nvGraphicFramePr>
          <p:xfrm>
            <a:off x="2226" y="1144"/>
            <a:ext cx="1126" cy="307"/>
          </p:xfrm>
          <a:graphic>
            <a:graphicData uri="http://schemas.openxmlformats.org/presentationml/2006/ole">
              <p:oleObj spid="_x0000_s38975" name="Формула" r:id="rId9" imgW="545626" imgH="177646" progId="Equation.3">
                <p:embed/>
              </p:oleObj>
            </a:graphicData>
          </a:graphic>
        </p:graphicFrame>
      </p:grpSp>
      <p:grpSp>
        <p:nvGrpSpPr>
          <p:cNvPr id="8" name="Group 40"/>
          <p:cNvGrpSpPr>
            <a:grpSpLocks/>
          </p:cNvGrpSpPr>
          <p:nvPr/>
        </p:nvGrpSpPr>
        <p:grpSpPr bwMode="auto">
          <a:xfrm>
            <a:off x="395365" y="5805264"/>
            <a:ext cx="4104627" cy="649287"/>
            <a:chOff x="2109" y="1071"/>
            <a:chExt cx="2725" cy="409"/>
          </a:xfrm>
        </p:grpSpPr>
        <p:sp>
          <p:nvSpPr>
            <p:cNvPr id="19489" name="AutoShape 41"/>
            <p:cNvSpPr>
              <a:spLocks noChangeArrowheads="1"/>
            </p:cNvSpPr>
            <p:nvPr/>
          </p:nvSpPr>
          <p:spPr bwMode="auto">
            <a:xfrm>
              <a:off x="2109" y="1071"/>
              <a:ext cx="2725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 dirty="0">
                  <a:latin typeface="Times New Roman" pitchFamily="18" charset="0"/>
                </a:rPr>
                <a:t>                </a:t>
              </a:r>
              <a:r>
                <a:rPr lang="ru-RU" altLang="ru-RU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- </a:t>
              </a:r>
              <a:r>
                <a:rPr lang="ru-RU" altLang="ru-RU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односторонние</a:t>
              </a:r>
            </a:p>
          </p:txBody>
        </p:sp>
        <p:graphicFrame>
          <p:nvGraphicFramePr>
            <p:cNvPr id="19458" name="Object 42"/>
            <p:cNvGraphicFramePr>
              <a:graphicFrameLocks noChangeAspect="1"/>
            </p:cNvGraphicFramePr>
            <p:nvPr/>
          </p:nvGraphicFramePr>
          <p:xfrm>
            <a:off x="2213" y="1162"/>
            <a:ext cx="909" cy="289"/>
          </p:xfrm>
          <a:graphic>
            <a:graphicData uri="http://schemas.openxmlformats.org/presentationml/2006/ole">
              <p:oleObj spid="_x0000_s38976" name="Формула" r:id="rId10" imgW="558558" imgH="177723" progId="Equation.3">
                <p:embed/>
              </p:oleObj>
            </a:graphicData>
          </a:graphic>
        </p:graphicFrame>
      </p:grpSp>
      <p:sp>
        <p:nvSpPr>
          <p:cNvPr id="19488" name="Rectangle 43"/>
          <p:cNvSpPr>
            <a:spLocks noChangeArrowheads="1"/>
          </p:cNvSpPr>
          <p:nvPr/>
        </p:nvSpPr>
        <p:spPr bwMode="auto">
          <a:xfrm>
            <a:off x="1403648" y="116632"/>
            <a:ext cx="6408191" cy="64886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r>
              <a:rPr lang="ru-RU" altLang="ru-RU" sz="3200" b="1" dirty="0">
                <a:latin typeface="Times New Roman" pitchFamily="18" charset="0"/>
              </a:rPr>
              <a:t>     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Выберите верные утверждения:</a:t>
            </a:r>
            <a:endParaRPr lang="en-US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 nodeType="clickPar">
                      <p:stCondLst>
                        <p:cond delay="0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3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9" name="Oval 4"/>
          <p:cNvSpPr>
            <a:spLocks noChangeArrowheads="1"/>
          </p:cNvSpPr>
          <p:nvPr/>
        </p:nvSpPr>
        <p:spPr bwMode="auto">
          <a:xfrm>
            <a:off x="107504" y="0"/>
            <a:ext cx="720080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18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41" name="Группа 40"/>
          <p:cNvGrpSpPr/>
          <p:nvPr/>
        </p:nvGrpSpPr>
        <p:grpSpPr>
          <a:xfrm>
            <a:off x="4355976" y="1196752"/>
            <a:ext cx="4248472" cy="4392488"/>
            <a:chOff x="5111750" y="2133600"/>
            <a:chExt cx="4032250" cy="3575050"/>
          </a:xfrm>
        </p:grpSpPr>
        <p:sp>
          <p:nvSpPr>
            <p:cNvPr id="20490" name="Text Box 5"/>
            <p:cNvSpPr txBox="1">
              <a:spLocks noChangeArrowheads="1"/>
            </p:cNvSpPr>
            <p:nvPr/>
          </p:nvSpPr>
          <p:spPr bwMode="auto">
            <a:xfrm>
              <a:off x="6084888" y="505777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20491" name="Text Box 6"/>
            <p:cNvSpPr txBox="1">
              <a:spLocks noChangeArrowheads="1"/>
            </p:cNvSpPr>
            <p:nvPr/>
          </p:nvSpPr>
          <p:spPr bwMode="auto">
            <a:xfrm>
              <a:off x="7237413" y="2897188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20492" name="Text Box 7"/>
            <p:cNvSpPr txBox="1">
              <a:spLocks noChangeArrowheads="1"/>
            </p:cNvSpPr>
            <p:nvPr/>
          </p:nvSpPr>
          <p:spPr bwMode="auto">
            <a:xfrm>
              <a:off x="6588125" y="505777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4</a:t>
              </a:r>
            </a:p>
          </p:txBody>
        </p:sp>
        <p:sp>
          <p:nvSpPr>
            <p:cNvPr id="20493" name="Text Box 8"/>
            <p:cNvSpPr txBox="1">
              <a:spLocks noChangeArrowheads="1"/>
            </p:cNvSpPr>
            <p:nvPr/>
          </p:nvSpPr>
          <p:spPr bwMode="auto">
            <a:xfrm>
              <a:off x="7740650" y="2133600"/>
              <a:ext cx="341313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20494" name="Text Box 9"/>
            <p:cNvSpPr txBox="1">
              <a:spLocks noChangeArrowheads="1"/>
            </p:cNvSpPr>
            <p:nvPr/>
          </p:nvSpPr>
          <p:spPr bwMode="auto">
            <a:xfrm>
              <a:off x="6804025" y="462597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7</a:t>
              </a:r>
            </a:p>
          </p:txBody>
        </p:sp>
        <p:sp>
          <p:nvSpPr>
            <p:cNvPr id="20495" name="Text Box 10"/>
            <p:cNvSpPr txBox="1">
              <a:spLocks noChangeArrowheads="1"/>
            </p:cNvSpPr>
            <p:nvPr/>
          </p:nvSpPr>
          <p:spPr bwMode="auto">
            <a:xfrm>
              <a:off x="7524750" y="3328988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20496" name="Text Box 11"/>
            <p:cNvSpPr txBox="1">
              <a:spLocks noChangeArrowheads="1"/>
            </p:cNvSpPr>
            <p:nvPr/>
          </p:nvSpPr>
          <p:spPr bwMode="auto">
            <a:xfrm>
              <a:off x="7021513" y="340201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8</a:t>
              </a:r>
            </a:p>
          </p:txBody>
        </p:sp>
        <p:sp>
          <p:nvSpPr>
            <p:cNvPr id="20497" name="Text Box 12"/>
            <p:cNvSpPr txBox="1">
              <a:spLocks noChangeArrowheads="1"/>
            </p:cNvSpPr>
            <p:nvPr/>
          </p:nvSpPr>
          <p:spPr bwMode="auto">
            <a:xfrm>
              <a:off x="7740650" y="2825750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6</a:t>
              </a:r>
            </a:p>
          </p:txBody>
        </p:sp>
        <p:sp>
          <p:nvSpPr>
            <p:cNvPr id="20498" name="Text Box 13"/>
            <p:cNvSpPr txBox="1">
              <a:spLocks noChangeArrowheads="1"/>
            </p:cNvSpPr>
            <p:nvPr/>
          </p:nvSpPr>
          <p:spPr bwMode="auto">
            <a:xfrm>
              <a:off x="6300788" y="462597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5</a:t>
              </a:r>
            </a:p>
          </p:txBody>
        </p:sp>
        <p:sp>
          <p:nvSpPr>
            <p:cNvPr id="20499" name="Freeform 14"/>
            <p:cNvSpPr>
              <a:spLocks/>
            </p:cNvSpPr>
            <p:nvPr/>
          </p:nvSpPr>
          <p:spPr bwMode="auto">
            <a:xfrm>
              <a:off x="5130800" y="3208338"/>
              <a:ext cx="3771900" cy="458787"/>
            </a:xfrm>
            <a:custGeom>
              <a:avLst/>
              <a:gdLst>
                <a:gd name="T0" fmla="*/ 0 w 2376"/>
                <a:gd name="T1" fmla="*/ 2147483647 h 289"/>
                <a:gd name="T2" fmla="*/ 2147483647 w 2376"/>
                <a:gd name="T3" fmla="*/ 0 h 289"/>
                <a:gd name="T4" fmla="*/ 0 60000 65536"/>
                <a:gd name="T5" fmla="*/ 0 60000 65536"/>
                <a:gd name="T6" fmla="*/ 0 w 2376"/>
                <a:gd name="T7" fmla="*/ 0 h 289"/>
                <a:gd name="T8" fmla="*/ 2376 w 2376"/>
                <a:gd name="T9" fmla="*/ 289 h 28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376" h="289">
                  <a:moveTo>
                    <a:pt x="0" y="289"/>
                  </a:moveTo>
                  <a:lnTo>
                    <a:pt x="2376" y="0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0" name="Text Box 15"/>
            <p:cNvSpPr txBox="1">
              <a:spLocks noChangeArrowheads="1"/>
            </p:cNvSpPr>
            <p:nvPr/>
          </p:nvSpPr>
          <p:spPr bwMode="auto">
            <a:xfrm>
              <a:off x="8782050" y="2636838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20501" name="Text Box 16"/>
            <p:cNvSpPr txBox="1">
              <a:spLocks noChangeArrowheads="1"/>
            </p:cNvSpPr>
            <p:nvPr/>
          </p:nvSpPr>
          <p:spPr bwMode="auto">
            <a:xfrm>
              <a:off x="8782050" y="458152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 i="1">
                  <a:latin typeface="Times New Roman" pitchFamily="18" charset="0"/>
                </a:rPr>
                <a:t>b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  <p:sp>
          <p:nvSpPr>
            <p:cNvPr id="20502" name="Freeform 17"/>
            <p:cNvSpPr>
              <a:spLocks/>
            </p:cNvSpPr>
            <p:nvPr/>
          </p:nvSpPr>
          <p:spPr bwMode="auto">
            <a:xfrm>
              <a:off x="5111750" y="5076825"/>
              <a:ext cx="3654425" cy="19050"/>
            </a:xfrm>
            <a:custGeom>
              <a:avLst/>
              <a:gdLst>
                <a:gd name="T0" fmla="*/ 0 w 2302"/>
                <a:gd name="T1" fmla="*/ 0 h 12"/>
                <a:gd name="T2" fmla="*/ 2147483647 w 2302"/>
                <a:gd name="T3" fmla="*/ 2147483647 h 12"/>
                <a:gd name="T4" fmla="*/ 0 60000 65536"/>
                <a:gd name="T5" fmla="*/ 0 60000 65536"/>
                <a:gd name="T6" fmla="*/ 0 w 2302"/>
                <a:gd name="T7" fmla="*/ 0 h 12"/>
                <a:gd name="T8" fmla="*/ 2302 w 2302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302" h="12">
                  <a:moveTo>
                    <a:pt x="0" y="0"/>
                  </a:moveTo>
                  <a:lnTo>
                    <a:pt x="2302" y="12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03" name="Freeform 18"/>
            <p:cNvSpPr>
              <a:spLocks/>
            </p:cNvSpPr>
            <p:nvPr/>
          </p:nvSpPr>
          <p:spPr bwMode="auto">
            <a:xfrm rot="4358759">
              <a:off x="5703888" y="2990850"/>
              <a:ext cx="2667000" cy="2768600"/>
            </a:xfrm>
            <a:custGeom>
              <a:avLst/>
              <a:gdLst>
                <a:gd name="T0" fmla="*/ 0 w 1680"/>
                <a:gd name="T1" fmla="*/ 0 h 1744"/>
                <a:gd name="T2" fmla="*/ 2147483647 w 1680"/>
                <a:gd name="T3" fmla="*/ 2147483647 h 1744"/>
                <a:gd name="T4" fmla="*/ 0 60000 65536"/>
                <a:gd name="T5" fmla="*/ 0 60000 65536"/>
                <a:gd name="T6" fmla="*/ 0 w 1680"/>
                <a:gd name="T7" fmla="*/ 0 h 1744"/>
                <a:gd name="T8" fmla="*/ 1680 w 1680"/>
                <a:gd name="T9" fmla="*/ 1744 h 17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0" h="1744">
                  <a:moveTo>
                    <a:pt x="0" y="0"/>
                  </a:moveTo>
                  <a:lnTo>
                    <a:pt x="1680" y="1744"/>
                  </a:lnTo>
                </a:path>
              </a:pathLst>
            </a:custGeom>
            <a:noFill/>
            <a:ln w="571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611560" y="1412776"/>
            <a:ext cx="3312368" cy="605507"/>
            <a:chOff x="113" y="816"/>
            <a:chExt cx="2359" cy="410"/>
          </a:xfrm>
        </p:grpSpPr>
        <p:sp>
          <p:nvSpPr>
            <p:cNvPr id="20520" name="AutoShape 20"/>
            <p:cNvSpPr>
              <a:spLocks noChangeArrowheads="1"/>
            </p:cNvSpPr>
            <p:nvPr/>
          </p:nvSpPr>
          <p:spPr bwMode="auto">
            <a:xfrm>
              <a:off x="113" y="817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0488" name="Object 21"/>
            <p:cNvGraphicFramePr>
              <a:graphicFrameLocks noChangeAspect="1"/>
            </p:cNvGraphicFramePr>
            <p:nvPr/>
          </p:nvGraphicFramePr>
          <p:xfrm>
            <a:off x="327" y="816"/>
            <a:ext cx="1119" cy="364"/>
          </p:xfrm>
          <a:graphic>
            <a:graphicData uri="http://schemas.openxmlformats.org/presentationml/2006/ole">
              <p:oleObj spid="_x0000_s39994" name="Формула" r:id="rId3" imgW="545626" imgH="177646" progId="Equation.3">
                <p:embed/>
              </p:oleObj>
            </a:graphicData>
          </a:graphic>
        </p:graphicFrame>
      </p:grpSp>
      <p:grpSp>
        <p:nvGrpSpPr>
          <p:cNvPr id="3" name="Group 43"/>
          <p:cNvGrpSpPr>
            <a:grpSpLocks/>
          </p:cNvGrpSpPr>
          <p:nvPr/>
        </p:nvGrpSpPr>
        <p:grpSpPr bwMode="auto">
          <a:xfrm>
            <a:off x="611560" y="2132856"/>
            <a:ext cx="3312368" cy="605582"/>
            <a:chOff x="113" y="1294"/>
            <a:chExt cx="2359" cy="431"/>
          </a:xfrm>
        </p:grpSpPr>
        <p:sp>
          <p:nvSpPr>
            <p:cNvPr id="20519" name="AutoShape 23"/>
            <p:cNvSpPr>
              <a:spLocks noChangeArrowheads="1"/>
            </p:cNvSpPr>
            <p:nvPr/>
          </p:nvSpPr>
          <p:spPr bwMode="auto">
            <a:xfrm>
              <a:off x="113" y="1316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0487" name="Object 24"/>
            <p:cNvGraphicFramePr>
              <a:graphicFrameLocks noChangeAspect="1"/>
            </p:cNvGraphicFramePr>
            <p:nvPr/>
          </p:nvGraphicFramePr>
          <p:xfrm>
            <a:off x="327" y="1294"/>
            <a:ext cx="1955" cy="411"/>
          </p:xfrm>
          <a:graphic>
            <a:graphicData uri="http://schemas.openxmlformats.org/presentationml/2006/ole">
              <p:oleObj spid="_x0000_s39995" name="Формула" r:id="rId4" imgW="965200" imgH="203200" progId="Equation.3">
                <p:embed/>
              </p:oleObj>
            </a:graphicData>
          </a:graphic>
        </p:graphicFrame>
      </p:grpSp>
      <p:grpSp>
        <p:nvGrpSpPr>
          <p:cNvPr id="4" name="Group 44"/>
          <p:cNvGrpSpPr>
            <a:grpSpLocks/>
          </p:cNvGrpSpPr>
          <p:nvPr/>
        </p:nvGrpSpPr>
        <p:grpSpPr bwMode="auto">
          <a:xfrm>
            <a:off x="611560" y="2852937"/>
            <a:ext cx="3312740" cy="576064"/>
            <a:chOff x="113" y="1815"/>
            <a:chExt cx="2359" cy="409"/>
          </a:xfrm>
        </p:grpSpPr>
        <p:sp>
          <p:nvSpPr>
            <p:cNvPr id="20518" name="AutoShape 26"/>
            <p:cNvSpPr>
              <a:spLocks noChangeArrowheads="1"/>
            </p:cNvSpPr>
            <p:nvPr/>
          </p:nvSpPr>
          <p:spPr bwMode="auto">
            <a:xfrm>
              <a:off x="113" y="1815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0486" name="Object 27"/>
            <p:cNvGraphicFramePr>
              <a:graphicFrameLocks noChangeAspect="1"/>
            </p:cNvGraphicFramePr>
            <p:nvPr/>
          </p:nvGraphicFramePr>
          <p:xfrm>
            <a:off x="295" y="1826"/>
            <a:ext cx="1216" cy="371"/>
          </p:xfrm>
          <a:graphic>
            <a:graphicData uri="http://schemas.openxmlformats.org/presentationml/2006/ole">
              <p:oleObj spid="_x0000_s39996" name="Формула" r:id="rId5" imgW="583693" imgH="177646" progId="Equation.3">
                <p:embed/>
              </p:oleObj>
            </a:graphicData>
          </a:graphic>
        </p:graphicFrame>
      </p:grpSp>
      <p:grpSp>
        <p:nvGrpSpPr>
          <p:cNvPr id="5" name="Group 45"/>
          <p:cNvGrpSpPr>
            <a:grpSpLocks/>
          </p:cNvGrpSpPr>
          <p:nvPr/>
        </p:nvGrpSpPr>
        <p:grpSpPr bwMode="auto">
          <a:xfrm>
            <a:off x="611560" y="3573016"/>
            <a:ext cx="3312740" cy="576064"/>
            <a:chOff x="113" y="2296"/>
            <a:chExt cx="2359" cy="426"/>
          </a:xfrm>
        </p:grpSpPr>
        <p:sp>
          <p:nvSpPr>
            <p:cNvPr id="20517" name="AutoShape 29"/>
            <p:cNvSpPr>
              <a:spLocks noChangeArrowheads="1"/>
            </p:cNvSpPr>
            <p:nvPr/>
          </p:nvSpPr>
          <p:spPr bwMode="auto">
            <a:xfrm>
              <a:off x="113" y="2313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0485" name="Object 30"/>
            <p:cNvGraphicFramePr>
              <a:graphicFrameLocks noChangeAspect="1"/>
            </p:cNvGraphicFramePr>
            <p:nvPr/>
          </p:nvGraphicFramePr>
          <p:xfrm>
            <a:off x="340" y="2296"/>
            <a:ext cx="1988" cy="418"/>
          </p:xfrm>
          <a:graphic>
            <a:graphicData uri="http://schemas.openxmlformats.org/presentationml/2006/ole">
              <p:oleObj spid="_x0000_s39997" name="Формула" r:id="rId6" imgW="965200" imgH="203200" progId="Equation.3">
                <p:embed/>
              </p:oleObj>
            </a:graphicData>
          </a:graphic>
        </p:graphicFrame>
      </p:grpSp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611560" y="4293096"/>
            <a:ext cx="3312740" cy="576064"/>
            <a:chOff x="113" y="2812"/>
            <a:chExt cx="2359" cy="409"/>
          </a:xfrm>
        </p:grpSpPr>
        <p:sp>
          <p:nvSpPr>
            <p:cNvPr id="20516" name="AutoShape 32"/>
            <p:cNvSpPr>
              <a:spLocks noChangeArrowheads="1"/>
            </p:cNvSpPr>
            <p:nvPr/>
          </p:nvSpPr>
          <p:spPr bwMode="auto">
            <a:xfrm>
              <a:off x="113" y="2812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0484" name="Object 33"/>
            <p:cNvGraphicFramePr>
              <a:graphicFrameLocks noChangeAspect="1"/>
            </p:cNvGraphicFramePr>
            <p:nvPr/>
          </p:nvGraphicFramePr>
          <p:xfrm>
            <a:off x="338" y="2823"/>
            <a:ext cx="1219" cy="379"/>
          </p:xfrm>
          <a:graphic>
            <a:graphicData uri="http://schemas.openxmlformats.org/presentationml/2006/ole">
              <p:oleObj spid="_x0000_s39998" name="Формула" r:id="rId7" imgW="571004" imgH="177646" progId="Equation.3">
                <p:embed/>
              </p:oleObj>
            </a:graphicData>
          </a:graphic>
        </p:graphicFrame>
      </p:grpSp>
      <p:grpSp>
        <p:nvGrpSpPr>
          <p:cNvPr id="7" name="Group 47"/>
          <p:cNvGrpSpPr>
            <a:grpSpLocks/>
          </p:cNvGrpSpPr>
          <p:nvPr/>
        </p:nvGrpSpPr>
        <p:grpSpPr bwMode="auto">
          <a:xfrm>
            <a:off x="611560" y="4941168"/>
            <a:ext cx="3312740" cy="648072"/>
            <a:chOff x="113" y="3263"/>
            <a:chExt cx="2359" cy="458"/>
          </a:xfrm>
        </p:grpSpPr>
        <p:sp>
          <p:nvSpPr>
            <p:cNvPr id="20515" name="AutoShape 35"/>
            <p:cNvSpPr>
              <a:spLocks noChangeArrowheads="1"/>
            </p:cNvSpPr>
            <p:nvPr/>
          </p:nvSpPr>
          <p:spPr bwMode="auto">
            <a:xfrm>
              <a:off x="113" y="3312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0483" name="Object 36"/>
            <p:cNvGraphicFramePr>
              <a:graphicFrameLocks noChangeAspect="1"/>
            </p:cNvGraphicFramePr>
            <p:nvPr/>
          </p:nvGraphicFramePr>
          <p:xfrm>
            <a:off x="352" y="3263"/>
            <a:ext cx="2021" cy="431"/>
          </p:xfrm>
          <a:graphic>
            <a:graphicData uri="http://schemas.openxmlformats.org/presentationml/2006/ole">
              <p:oleObj spid="_x0000_s39999" name="Формула" r:id="rId8" imgW="952087" imgH="203112" progId="Equation.3">
                <p:embed/>
              </p:oleObj>
            </a:graphicData>
          </a:graphic>
        </p:graphicFrame>
      </p:grpSp>
      <p:grpSp>
        <p:nvGrpSpPr>
          <p:cNvPr id="8" name="Group 48"/>
          <p:cNvGrpSpPr>
            <a:grpSpLocks/>
          </p:cNvGrpSpPr>
          <p:nvPr/>
        </p:nvGrpSpPr>
        <p:grpSpPr bwMode="auto">
          <a:xfrm>
            <a:off x="611560" y="5661248"/>
            <a:ext cx="3312740" cy="576064"/>
            <a:chOff x="113" y="3781"/>
            <a:chExt cx="2359" cy="421"/>
          </a:xfrm>
        </p:grpSpPr>
        <p:sp>
          <p:nvSpPr>
            <p:cNvPr id="20514" name="AutoShape 38"/>
            <p:cNvSpPr>
              <a:spLocks noChangeArrowheads="1"/>
            </p:cNvSpPr>
            <p:nvPr/>
          </p:nvSpPr>
          <p:spPr bwMode="auto">
            <a:xfrm>
              <a:off x="113" y="3793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0482" name="Object 39"/>
            <p:cNvGraphicFramePr>
              <a:graphicFrameLocks noChangeAspect="1"/>
            </p:cNvGraphicFramePr>
            <p:nvPr/>
          </p:nvGraphicFramePr>
          <p:xfrm>
            <a:off x="340" y="3781"/>
            <a:ext cx="1262" cy="383"/>
          </p:xfrm>
          <a:graphic>
            <a:graphicData uri="http://schemas.openxmlformats.org/presentationml/2006/ole">
              <p:oleObj spid="_x0000_s40000" name="Формула" r:id="rId9" imgW="583693" imgH="177646" progId="Equation.3">
                <p:embed/>
              </p:oleObj>
            </a:graphicData>
          </a:graphic>
        </p:graphicFrame>
      </p:grpSp>
      <p:sp>
        <p:nvSpPr>
          <p:cNvPr id="193576" name="Rectangle 40"/>
          <p:cNvSpPr>
            <a:spLocks noChangeArrowheads="1"/>
          </p:cNvSpPr>
          <p:nvPr/>
        </p:nvSpPr>
        <p:spPr bwMode="auto">
          <a:xfrm>
            <a:off x="1043608" y="89173"/>
            <a:ext cx="5976664" cy="53151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r>
              <a:rPr lang="ru-RU" altLang="ru-RU" sz="3200" b="1" dirty="0" smtClean="0">
                <a:latin typeface="Times New Roman" pitchFamily="18" charset="0"/>
              </a:rPr>
              <a:t> 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Выберите верные утверждения:</a:t>
            </a:r>
            <a:endParaRPr lang="en-US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3585" name="AutoShape 49"/>
          <p:cNvSpPr>
            <a:spLocks noChangeArrowheads="1"/>
          </p:cNvSpPr>
          <p:nvPr/>
        </p:nvSpPr>
        <p:spPr bwMode="auto">
          <a:xfrm>
            <a:off x="1043608" y="476672"/>
            <a:ext cx="2160240" cy="936104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ll</a:t>
            </a:r>
            <a:r>
              <a:rPr lang="en-US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b, 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если</a:t>
            </a:r>
          </a:p>
        </p:txBody>
      </p:sp>
      <p:sp>
        <p:nvSpPr>
          <p:cNvPr id="42" name="AutoShape 6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093296"/>
            <a:ext cx="648767" cy="43177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5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0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Oval 4"/>
          <p:cNvSpPr>
            <a:spLocks noChangeArrowheads="1"/>
          </p:cNvSpPr>
          <p:nvPr/>
        </p:nvSpPr>
        <p:spPr bwMode="auto">
          <a:xfrm>
            <a:off x="72008" y="72008"/>
            <a:ext cx="611560" cy="54868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7397" name="AutoShape 5"/>
          <p:cNvSpPr>
            <a:spLocks noChangeArrowheads="1"/>
          </p:cNvSpPr>
          <p:nvPr/>
        </p:nvSpPr>
        <p:spPr bwMode="auto">
          <a:xfrm>
            <a:off x="1115616" y="1773238"/>
            <a:ext cx="6696472" cy="5746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сумма односторонних углов не равна </a:t>
            </a:r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180</a:t>
            </a:r>
            <a:r>
              <a:rPr lang="ru-RU" altLang="ru-RU" b="1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endParaRPr lang="ru-RU" alt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916" name="Rectangle 6"/>
          <p:cNvSpPr>
            <a:spLocks noChangeArrowheads="1"/>
          </p:cNvSpPr>
          <p:nvPr/>
        </p:nvSpPr>
        <p:spPr bwMode="auto">
          <a:xfrm>
            <a:off x="899592" y="188640"/>
            <a:ext cx="6624215" cy="1008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Прямые не параллельны, если при</a:t>
            </a:r>
          </a:p>
          <a:p>
            <a:pPr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пересечении двух прямых секущей:</a:t>
            </a:r>
            <a:endParaRPr lang="en-US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7402" name="AutoShape 10"/>
          <p:cNvSpPr>
            <a:spLocks noChangeArrowheads="1"/>
          </p:cNvSpPr>
          <p:nvPr/>
        </p:nvSpPr>
        <p:spPr bwMode="auto">
          <a:xfrm>
            <a:off x="1115616" y="2492375"/>
            <a:ext cx="6696472" cy="5746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сумма соответственных углов  равна </a:t>
            </a:r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180</a:t>
            </a:r>
            <a:r>
              <a:rPr lang="ru-RU" altLang="ru-RU" b="1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endParaRPr lang="ru-RU" altLang="ru-RU" sz="2400" dirty="0"/>
          </a:p>
        </p:txBody>
      </p:sp>
      <p:sp>
        <p:nvSpPr>
          <p:cNvPr id="187403" name="AutoShape 11"/>
          <p:cNvSpPr>
            <a:spLocks noChangeArrowheads="1"/>
          </p:cNvSpPr>
          <p:nvPr/>
        </p:nvSpPr>
        <p:spPr bwMode="auto">
          <a:xfrm>
            <a:off x="1115616" y="3213100"/>
            <a:ext cx="6696472" cy="5746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вертикальные углы </a:t>
            </a:r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равны</a:t>
            </a:r>
            <a:endParaRPr lang="ru-RU" alt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7404" name="AutoShape 12"/>
          <p:cNvSpPr>
            <a:spLocks noChangeArrowheads="1"/>
          </p:cNvSpPr>
          <p:nvPr/>
        </p:nvSpPr>
        <p:spPr bwMode="auto">
          <a:xfrm>
            <a:off x="1115616" y="3932238"/>
            <a:ext cx="6696472" cy="5746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накрест лежащие углы не </a:t>
            </a:r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равны</a:t>
            </a:r>
            <a:endParaRPr lang="ru-RU" alt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7406" name="AutoShape 14"/>
          <p:cNvSpPr>
            <a:spLocks noChangeArrowheads="1"/>
          </p:cNvSpPr>
          <p:nvPr/>
        </p:nvSpPr>
        <p:spPr bwMode="auto">
          <a:xfrm>
            <a:off x="1115616" y="4652963"/>
            <a:ext cx="6696472" cy="5746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сумма смежных углов не равна </a:t>
            </a:r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180</a:t>
            </a:r>
            <a:r>
              <a:rPr lang="ru-RU" altLang="ru-RU" b="1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endParaRPr lang="ru-RU" alt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7407" name="AutoShape 15"/>
          <p:cNvSpPr>
            <a:spLocks noChangeArrowheads="1"/>
          </p:cNvSpPr>
          <p:nvPr/>
        </p:nvSpPr>
        <p:spPr bwMode="auto">
          <a:xfrm>
            <a:off x="1115616" y="5373688"/>
            <a:ext cx="6696472" cy="5746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соответственные углы не </a:t>
            </a:r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равны</a:t>
            </a:r>
            <a:endParaRPr lang="ru-RU" alt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922" name="AutoShape 16" descr="Крупная сетка"/>
          <p:cNvSpPr>
            <a:spLocks noChangeArrowheads="1"/>
          </p:cNvSpPr>
          <p:nvPr/>
        </p:nvSpPr>
        <p:spPr bwMode="auto">
          <a:xfrm rot="10800000">
            <a:off x="8101013" y="1988839"/>
            <a:ext cx="647700" cy="33843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10800000" vert="eaVert" wrap="none" anchor="ctr"/>
          <a:lstStyle/>
          <a:p>
            <a:pPr algn="ctr" eaLnBrk="1" hangingPunct="1"/>
            <a:r>
              <a:rPr lang="ru-RU" alt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 СООТВЕТСТВУЕТ</a:t>
            </a:r>
          </a:p>
        </p:txBody>
      </p:sp>
      <p:sp>
        <p:nvSpPr>
          <p:cNvPr id="187409" name="AutoShape 17"/>
          <p:cNvSpPr>
            <a:spLocks noChangeArrowheads="1"/>
          </p:cNvSpPr>
          <p:nvPr/>
        </p:nvSpPr>
        <p:spPr bwMode="auto">
          <a:xfrm rot="2712529">
            <a:off x="7486147" y="2383315"/>
            <a:ext cx="878328" cy="121508"/>
          </a:xfrm>
          <a:prstGeom prst="notchedRightArrow">
            <a:avLst>
              <a:gd name="adj1" fmla="val 50000"/>
              <a:gd name="adj2" fmla="val 1585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87410" name="AutoShape 18"/>
          <p:cNvSpPr>
            <a:spLocks noChangeArrowheads="1"/>
          </p:cNvSpPr>
          <p:nvPr/>
        </p:nvSpPr>
        <p:spPr bwMode="auto">
          <a:xfrm>
            <a:off x="7172818" y="4149080"/>
            <a:ext cx="1071590" cy="113547"/>
          </a:xfrm>
          <a:prstGeom prst="notchedRightArrow">
            <a:avLst>
              <a:gd name="adj1" fmla="val 50000"/>
              <a:gd name="adj2" fmla="val 158566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87411" name="AutoShape 19"/>
          <p:cNvSpPr>
            <a:spLocks noChangeArrowheads="1"/>
          </p:cNvSpPr>
          <p:nvPr/>
        </p:nvSpPr>
        <p:spPr bwMode="auto">
          <a:xfrm rot="19454603">
            <a:off x="7487936" y="5249139"/>
            <a:ext cx="860666" cy="114025"/>
          </a:xfrm>
          <a:prstGeom prst="notchedRightArrow">
            <a:avLst>
              <a:gd name="adj1" fmla="val 50000"/>
              <a:gd name="adj2" fmla="val 158566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5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093296"/>
            <a:ext cx="648767" cy="43177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73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8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39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74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87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40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874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87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40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874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8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1874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874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874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40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874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87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87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87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40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874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18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1874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874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1874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407"/>
                  </p:tgtEl>
                </p:cond>
              </p:nextCondLst>
            </p:seq>
          </p:childTnLst>
        </p:cTn>
      </p:par>
    </p:tnLst>
    <p:bldLst>
      <p:bldP spid="187397" grpId="0" animBg="1"/>
      <p:bldP spid="187402" grpId="0" animBg="1"/>
      <p:bldP spid="187403" grpId="0" animBg="1"/>
      <p:bldP spid="187406" grpId="0" animBg="1"/>
      <p:bldP spid="187409" grpId="0" animBg="1"/>
      <p:bldP spid="187410" grpId="0" animBg="1"/>
      <p:bldP spid="1874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Oval 4"/>
          <p:cNvSpPr>
            <a:spLocks noChangeArrowheads="1"/>
          </p:cNvSpPr>
          <p:nvPr/>
        </p:nvSpPr>
        <p:spPr bwMode="auto">
          <a:xfrm>
            <a:off x="107504" y="0"/>
            <a:ext cx="648072" cy="54868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467047" y="1124744"/>
            <a:ext cx="3744913" cy="650875"/>
            <a:chOff x="113" y="816"/>
            <a:chExt cx="2359" cy="410"/>
          </a:xfrm>
        </p:grpSpPr>
        <p:sp>
          <p:nvSpPr>
            <p:cNvPr id="21543" name="AutoShape 20"/>
            <p:cNvSpPr>
              <a:spLocks noChangeArrowheads="1"/>
            </p:cNvSpPr>
            <p:nvPr/>
          </p:nvSpPr>
          <p:spPr bwMode="auto">
            <a:xfrm>
              <a:off x="113" y="817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1510" name="Object 21"/>
            <p:cNvGraphicFramePr>
              <a:graphicFrameLocks noChangeAspect="1"/>
            </p:cNvGraphicFramePr>
            <p:nvPr/>
          </p:nvGraphicFramePr>
          <p:xfrm>
            <a:off x="327" y="816"/>
            <a:ext cx="1119" cy="364"/>
          </p:xfrm>
          <a:graphic>
            <a:graphicData uri="http://schemas.openxmlformats.org/presentationml/2006/ole">
              <p:oleObj spid="_x0000_s41002" name="Формула" r:id="rId3" imgW="545626" imgH="177646" progId="Equation.3">
                <p:embed/>
              </p:oleObj>
            </a:graphicData>
          </a:graphic>
        </p:graphicFrame>
      </p:grp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467047" y="2060848"/>
            <a:ext cx="3744913" cy="649288"/>
            <a:chOff x="113" y="1316"/>
            <a:chExt cx="2359" cy="409"/>
          </a:xfrm>
        </p:grpSpPr>
        <p:sp>
          <p:nvSpPr>
            <p:cNvPr id="21542" name="AutoShape 23"/>
            <p:cNvSpPr>
              <a:spLocks noChangeArrowheads="1"/>
            </p:cNvSpPr>
            <p:nvPr/>
          </p:nvSpPr>
          <p:spPr bwMode="auto">
            <a:xfrm>
              <a:off x="113" y="1316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1509" name="Object 24"/>
            <p:cNvGraphicFramePr>
              <a:graphicFrameLocks noChangeAspect="1"/>
            </p:cNvGraphicFramePr>
            <p:nvPr/>
          </p:nvGraphicFramePr>
          <p:xfrm>
            <a:off x="340" y="1344"/>
            <a:ext cx="1182" cy="349"/>
          </p:xfrm>
          <a:graphic>
            <a:graphicData uri="http://schemas.openxmlformats.org/presentationml/2006/ole">
              <p:oleObj spid="_x0000_s41003" name="Формула" r:id="rId4" imgW="558558" imgH="165028" progId="Equation.3">
                <p:embed/>
              </p:oleObj>
            </a:graphicData>
          </a:graphic>
        </p:graphicFrame>
      </p:grp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467047" y="2996952"/>
            <a:ext cx="3744913" cy="676275"/>
            <a:chOff x="113" y="2296"/>
            <a:chExt cx="2359" cy="426"/>
          </a:xfrm>
        </p:grpSpPr>
        <p:sp>
          <p:nvSpPr>
            <p:cNvPr id="21541" name="AutoShape 29"/>
            <p:cNvSpPr>
              <a:spLocks noChangeArrowheads="1"/>
            </p:cNvSpPr>
            <p:nvPr/>
          </p:nvSpPr>
          <p:spPr bwMode="auto">
            <a:xfrm>
              <a:off x="113" y="2313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1508" name="Object 30"/>
            <p:cNvGraphicFramePr>
              <a:graphicFrameLocks noChangeAspect="1"/>
            </p:cNvGraphicFramePr>
            <p:nvPr/>
          </p:nvGraphicFramePr>
          <p:xfrm>
            <a:off x="354" y="2296"/>
            <a:ext cx="1959" cy="418"/>
          </p:xfrm>
          <a:graphic>
            <a:graphicData uri="http://schemas.openxmlformats.org/presentationml/2006/ole">
              <p:oleObj spid="_x0000_s41004" name="Формула" r:id="rId5" imgW="952087" imgH="203112" progId="Equation.3">
                <p:embed/>
              </p:oleObj>
            </a:graphicData>
          </a:graphic>
        </p:graphicFrame>
      </p:grp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467047" y="3861048"/>
            <a:ext cx="3744913" cy="727075"/>
            <a:chOff x="113" y="3263"/>
            <a:chExt cx="2359" cy="458"/>
          </a:xfrm>
        </p:grpSpPr>
        <p:sp>
          <p:nvSpPr>
            <p:cNvPr id="21540" name="AutoShape 35"/>
            <p:cNvSpPr>
              <a:spLocks noChangeArrowheads="1"/>
            </p:cNvSpPr>
            <p:nvPr/>
          </p:nvSpPr>
          <p:spPr bwMode="auto">
            <a:xfrm>
              <a:off x="113" y="3312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1507" name="Object 36"/>
            <p:cNvGraphicFramePr>
              <a:graphicFrameLocks noChangeAspect="1"/>
            </p:cNvGraphicFramePr>
            <p:nvPr/>
          </p:nvGraphicFramePr>
          <p:xfrm>
            <a:off x="379" y="3263"/>
            <a:ext cx="1966" cy="431"/>
          </p:xfrm>
          <a:graphic>
            <a:graphicData uri="http://schemas.openxmlformats.org/presentationml/2006/ole">
              <p:oleObj spid="_x0000_s41005" name="Формула" r:id="rId6" imgW="926698" imgH="203112" progId="Equation.3">
                <p:embed/>
              </p:oleObj>
            </a:graphicData>
          </a:graphic>
        </p:graphicFrame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467047" y="4797152"/>
            <a:ext cx="3744913" cy="608012"/>
            <a:chOff x="113" y="3786"/>
            <a:chExt cx="2359" cy="416"/>
          </a:xfrm>
        </p:grpSpPr>
        <p:sp>
          <p:nvSpPr>
            <p:cNvPr id="21539" name="AutoShape 38"/>
            <p:cNvSpPr>
              <a:spLocks noChangeArrowheads="1"/>
            </p:cNvSpPr>
            <p:nvPr/>
          </p:nvSpPr>
          <p:spPr bwMode="auto">
            <a:xfrm>
              <a:off x="113" y="3793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1506" name="Object 39"/>
            <p:cNvGraphicFramePr>
              <a:graphicFrameLocks noChangeAspect="1"/>
            </p:cNvGraphicFramePr>
            <p:nvPr/>
          </p:nvGraphicFramePr>
          <p:xfrm>
            <a:off x="390" y="3786"/>
            <a:ext cx="1161" cy="373"/>
          </p:xfrm>
          <a:graphic>
            <a:graphicData uri="http://schemas.openxmlformats.org/presentationml/2006/ole">
              <p:oleObj spid="_x0000_s41006" name="Формула" r:id="rId7" imgW="558558" imgH="165028" progId="Equation.3">
                <p:embed/>
              </p:oleObj>
            </a:graphicData>
          </a:graphic>
        </p:graphicFrame>
      </p:grpSp>
      <p:sp>
        <p:nvSpPr>
          <p:cNvPr id="21529" name="Rectangle 40"/>
          <p:cNvSpPr>
            <a:spLocks noChangeArrowheads="1"/>
          </p:cNvSpPr>
          <p:nvPr/>
        </p:nvSpPr>
        <p:spPr bwMode="auto">
          <a:xfrm>
            <a:off x="899592" y="116632"/>
            <a:ext cx="6552207" cy="71936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Параллельны ли прямые а и</a:t>
            </a:r>
            <a:r>
              <a:rPr lang="en-US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b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, если </a:t>
            </a:r>
            <a:endParaRPr lang="en-US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40" name="Группа 39"/>
          <p:cNvGrpSpPr/>
          <p:nvPr/>
        </p:nvGrpSpPr>
        <p:grpSpPr>
          <a:xfrm>
            <a:off x="4932040" y="1412776"/>
            <a:ext cx="3888432" cy="3816424"/>
            <a:chOff x="5111750" y="2205038"/>
            <a:chExt cx="4032250" cy="3806825"/>
          </a:xfrm>
        </p:grpSpPr>
        <p:sp>
          <p:nvSpPr>
            <p:cNvPr id="21512" name="Text Box 5"/>
            <p:cNvSpPr txBox="1">
              <a:spLocks noChangeArrowheads="1"/>
            </p:cNvSpPr>
            <p:nvPr/>
          </p:nvSpPr>
          <p:spPr bwMode="auto">
            <a:xfrm>
              <a:off x="8172450" y="458152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21513" name="Text Box 6"/>
            <p:cNvSpPr txBox="1">
              <a:spLocks noChangeArrowheads="1"/>
            </p:cNvSpPr>
            <p:nvPr/>
          </p:nvSpPr>
          <p:spPr bwMode="auto">
            <a:xfrm>
              <a:off x="7451725" y="3429000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21514" name="Text Box 7"/>
            <p:cNvSpPr txBox="1">
              <a:spLocks noChangeArrowheads="1"/>
            </p:cNvSpPr>
            <p:nvPr/>
          </p:nvSpPr>
          <p:spPr bwMode="auto">
            <a:xfrm>
              <a:off x="8388350" y="508476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4</a:t>
              </a:r>
            </a:p>
          </p:txBody>
        </p:sp>
        <p:sp>
          <p:nvSpPr>
            <p:cNvPr id="21515" name="Text Box 8"/>
            <p:cNvSpPr txBox="1">
              <a:spLocks noChangeArrowheads="1"/>
            </p:cNvSpPr>
            <p:nvPr/>
          </p:nvSpPr>
          <p:spPr bwMode="auto">
            <a:xfrm>
              <a:off x="5508625" y="2205038"/>
              <a:ext cx="341313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21516" name="Text Box 10"/>
            <p:cNvSpPr txBox="1">
              <a:spLocks noChangeArrowheads="1"/>
            </p:cNvSpPr>
            <p:nvPr/>
          </p:nvSpPr>
          <p:spPr bwMode="auto">
            <a:xfrm>
              <a:off x="7667625" y="458152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21517" name="Text Box 12"/>
            <p:cNvSpPr txBox="1">
              <a:spLocks noChangeArrowheads="1"/>
            </p:cNvSpPr>
            <p:nvPr/>
          </p:nvSpPr>
          <p:spPr bwMode="auto">
            <a:xfrm>
              <a:off x="5867400" y="458152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6</a:t>
              </a:r>
            </a:p>
          </p:txBody>
        </p:sp>
        <p:sp>
          <p:nvSpPr>
            <p:cNvPr id="21518" name="Text Box 13"/>
            <p:cNvSpPr txBox="1">
              <a:spLocks noChangeArrowheads="1"/>
            </p:cNvSpPr>
            <p:nvPr/>
          </p:nvSpPr>
          <p:spPr bwMode="auto">
            <a:xfrm>
              <a:off x="5867400" y="3429000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5</a:t>
              </a:r>
            </a:p>
          </p:txBody>
        </p:sp>
        <p:sp>
          <p:nvSpPr>
            <p:cNvPr id="21519" name="Freeform 14"/>
            <p:cNvSpPr>
              <a:spLocks/>
            </p:cNvSpPr>
            <p:nvPr/>
          </p:nvSpPr>
          <p:spPr bwMode="auto">
            <a:xfrm rot="403976">
              <a:off x="5130800" y="3208338"/>
              <a:ext cx="3771900" cy="458787"/>
            </a:xfrm>
            <a:custGeom>
              <a:avLst/>
              <a:gdLst>
                <a:gd name="T0" fmla="*/ 0 w 2376"/>
                <a:gd name="T1" fmla="*/ 2147483647 h 289"/>
                <a:gd name="T2" fmla="*/ 2147483647 w 2376"/>
                <a:gd name="T3" fmla="*/ 0 h 289"/>
                <a:gd name="T4" fmla="*/ 0 60000 65536"/>
                <a:gd name="T5" fmla="*/ 0 60000 65536"/>
                <a:gd name="T6" fmla="*/ 0 w 2376"/>
                <a:gd name="T7" fmla="*/ 0 h 289"/>
                <a:gd name="T8" fmla="*/ 2376 w 2376"/>
                <a:gd name="T9" fmla="*/ 289 h 28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376" h="289">
                  <a:moveTo>
                    <a:pt x="0" y="289"/>
                  </a:moveTo>
                  <a:lnTo>
                    <a:pt x="2376" y="0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0" name="Text Box 15"/>
            <p:cNvSpPr txBox="1">
              <a:spLocks noChangeArrowheads="1"/>
            </p:cNvSpPr>
            <p:nvPr/>
          </p:nvSpPr>
          <p:spPr bwMode="auto">
            <a:xfrm>
              <a:off x="8782050" y="292417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21521" name="Text Box 16"/>
            <p:cNvSpPr txBox="1">
              <a:spLocks noChangeArrowheads="1"/>
            </p:cNvSpPr>
            <p:nvPr/>
          </p:nvSpPr>
          <p:spPr bwMode="auto">
            <a:xfrm>
              <a:off x="8782050" y="458152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 i="1">
                  <a:latin typeface="Times New Roman" pitchFamily="18" charset="0"/>
                </a:rPr>
                <a:t>b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  <p:sp>
          <p:nvSpPr>
            <p:cNvPr id="21522" name="Freeform 17"/>
            <p:cNvSpPr>
              <a:spLocks/>
            </p:cNvSpPr>
            <p:nvPr/>
          </p:nvSpPr>
          <p:spPr bwMode="auto">
            <a:xfrm>
              <a:off x="5111750" y="5076825"/>
              <a:ext cx="3654425" cy="19050"/>
            </a:xfrm>
            <a:custGeom>
              <a:avLst/>
              <a:gdLst>
                <a:gd name="T0" fmla="*/ 0 w 2302"/>
                <a:gd name="T1" fmla="*/ 0 h 12"/>
                <a:gd name="T2" fmla="*/ 2147483647 w 2302"/>
                <a:gd name="T3" fmla="*/ 2147483647 h 12"/>
                <a:gd name="T4" fmla="*/ 0 60000 65536"/>
                <a:gd name="T5" fmla="*/ 0 60000 65536"/>
                <a:gd name="T6" fmla="*/ 0 w 2302"/>
                <a:gd name="T7" fmla="*/ 0 h 12"/>
                <a:gd name="T8" fmla="*/ 2302 w 2302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302" h="12">
                  <a:moveTo>
                    <a:pt x="0" y="0"/>
                  </a:moveTo>
                  <a:lnTo>
                    <a:pt x="2302" y="12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3" name="Freeform 18"/>
            <p:cNvSpPr>
              <a:spLocks/>
            </p:cNvSpPr>
            <p:nvPr/>
          </p:nvSpPr>
          <p:spPr bwMode="auto">
            <a:xfrm>
              <a:off x="5867400" y="2492375"/>
              <a:ext cx="3175" cy="3519488"/>
            </a:xfrm>
            <a:custGeom>
              <a:avLst/>
              <a:gdLst>
                <a:gd name="T0" fmla="*/ 0 w 2"/>
                <a:gd name="T1" fmla="*/ 0 h 2217"/>
                <a:gd name="T2" fmla="*/ 2147483647 w 2"/>
                <a:gd name="T3" fmla="*/ 2147483647 h 2217"/>
                <a:gd name="T4" fmla="*/ 0 60000 65536"/>
                <a:gd name="T5" fmla="*/ 0 60000 65536"/>
                <a:gd name="T6" fmla="*/ 0 w 2"/>
                <a:gd name="T7" fmla="*/ 0 h 2217"/>
                <a:gd name="T8" fmla="*/ 2 w 2"/>
                <a:gd name="T9" fmla="*/ 2217 h 22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2217">
                  <a:moveTo>
                    <a:pt x="0" y="0"/>
                  </a:moveTo>
                  <a:lnTo>
                    <a:pt x="2" y="2217"/>
                  </a:lnTo>
                </a:path>
              </a:pathLst>
            </a:custGeom>
            <a:noFill/>
            <a:ln w="571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1" name="Freeform 43"/>
            <p:cNvSpPr>
              <a:spLocks/>
            </p:cNvSpPr>
            <p:nvPr/>
          </p:nvSpPr>
          <p:spPr bwMode="auto">
            <a:xfrm>
              <a:off x="6835775" y="2714625"/>
              <a:ext cx="1873250" cy="3149600"/>
            </a:xfrm>
            <a:custGeom>
              <a:avLst/>
              <a:gdLst>
                <a:gd name="T0" fmla="*/ 0 w 1180"/>
                <a:gd name="T1" fmla="*/ 0 h 1984"/>
                <a:gd name="T2" fmla="*/ 2147483647 w 1180"/>
                <a:gd name="T3" fmla="*/ 2147483647 h 1984"/>
                <a:gd name="T4" fmla="*/ 0 60000 65536"/>
                <a:gd name="T5" fmla="*/ 0 60000 65536"/>
                <a:gd name="T6" fmla="*/ 0 w 1180"/>
                <a:gd name="T7" fmla="*/ 0 h 1984"/>
                <a:gd name="T8" fmla="*/ 1180 w 1180"/>
                <a:gd name="T9" fmla="*/ 1984 h 198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80" h="1984">
                  <a:moveTo>
                    <a:pt x="0" y="0"/>
                  </a:moveTo>
                  <a:lnTo>
                    <a:pt x="1180" y="1984"/>
                  </a:lnTo>
                </a:path>
              </a:pathLst>
            </a:custGeom>
            <a:noFill/>
            <a:ln w="571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2" name="Text Box 44"/>
            <p:cNvSpPr txBox="1">
              <a:spLocks noChangeArrowheads="1"/>
            </p:cNvSpPr>
            <p:nvPr/>
          </p:nvSpPr>
          <p:spPr bwMode="auto">
            <a:xfrm>
              <a:off x="6877050" y="227647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 i="1">
                  <a:latin typeface="Times New Roman" pitchFamily="18" charset="0"/>
                </a:rPr>
                <a:t>d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</p:grpSp>
      <p:sp>
        <p:nvSpPr>
          <p:cNvPr id="194608" name="Text Box 48"/>
          <p:cNvSpPr txBox="1">
            <a:spLocks noChangeArrowheads="1"/>
          </p:cNvSpPr>
          <p:nvPr/>
        </p:nvSpPr>
        <p:spPr bwMode="auto">
          <a:xfrm rot="-1483809">
            <a:off x="4155336" y="1332671"/>
            <a:ext cx="558166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/>
            <a:r>
              <a:rPr lang="ru-RU" altLang="ru-RU" b="1" dirty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ДА</a:t>
            </a:r>
          </a:p>
        </p:txBody>
      </p:sp>
      <p:sp>
        <p:nvSpPr>
          <p:cNvPr id="194609" name="Text Box 49"/>
          <p:cNvSpPr txBox="1">
            <a:spLocks noChangeArrowheads="1"/>
          </p:cNvSpPr>
          <p:nvPr/>
        </p:nvSpPr>
        <p:spPr bwMode="auto">
          <a:xfrm rot="-1483809">
            <a:off x="4083326" y="2340784"/>
            <a:ext cx="558166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/>
            <a:r>
              <a:rPr lang="ru-RU" altLang="ru-RU" b="1" dirty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ДА</a:t>
            </a:r>
          </a:p>
        </p:txBody>
      </p:sp>
      <p:sp>
        <p:nvSpPr>
          <p:cNvPr id="194610" name="Text Box 50"/>
          <p:cNvSpPr txBox="1">
            <a:spLocks noChangeArrowheads="1"/>
          </p:cNvSpPr>
          <p:nvPr/>
        </p:nvSpPr>
        <p:spPr bwMode="auto">
          <a:xfrm rot="-1483809">
            <a:off x="4227343" y="3204879"/>
            <a:ext cx="558166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/>
            <a:r>
              <a:rPr lang="ru-RU" altLang="ru-RU" b="1" dirty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ДА</a:t>
            </a:r>
          </a:p>
        </p:txBody>
      </p:sp>
      <p:sp>
        <p:nvSpPr>
          <p:cNvPr id="194611" name="Text Box 51"/>
          <p:cNvSpPr txBox="1">
            <a:spLocks noChangeArrowheads="1"/>
          </p:cNvSpPr>
          <p:nvPr/>
        </p:nvSpPr>
        <p:spPr bwMode="auto">
          <a:xfrm rot="-1483809">
            <a:off x="4227344" y="4212992"/>
            <a:ext cx="558166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/>
            <a:r>
              <a:rPr lang="ru-RU" altLang="ru-RU" b="1" dirty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ДА</a:t>
            </a:r>
          </a:p>
        </p:txBody>
      </p:sp>
      <p:sp>
        <p:nvSpPr>
          <p:cNvPr id="194612" name="Text Box 52"/>
          <p:cNvSpPr txBox="1">
            <a:spLocks noChangeArrowheads="1"/>
          </p:cNvSpPr>
          <p:nvPr/>
        </p:nvSpPr>
        <p:spPr bwMode="auto">
          <a:xfrm rot="-998702">
            <a:off x="3715912" y="5300359"/>
            <a:ext cx="692818" cy="369332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НЕТ</a:t>
            </a:r>
          </a:p>
        </p:txBody>
      </p:sp>
      <p:sp>
        <p:nvSpPr>
          <p:cNvPr id="41" name="AutoShape 6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093296"/>
            <a:ext cx="648767" cy="43177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4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4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46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4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4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4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4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4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4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94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94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4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4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94608" grpId="0" animBg="1"/>
      <p:bldP spid="194609" grpId="0" animBg="1"/>
      <p:bldP spid="194610" grpId="0" animBg="1"/>
      <p:bldP spid="194611" grpId="0" animBg="1"/>
      <p:bldP spid="194612" grpId="0" animBg="1"/>
      <p:bldP spid="194612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Oval 4"/>
          <p:cNvSpPr>
            <a:spLocks noChangeArrowheads="1"/>
          </p:cNvSpPr>
          <p:nvPr/>
        </p:nvSpPr>
        <p:spPr bwMode="auto">
          <a:xfrm>
            <a:off x="35496" y="72008"/>
            <a:ext cx="648072" cy="54868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21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539055" y="980728"/>
            <a:ext cx="3744913" cy="649288"/>
            <a:chOff x="113" y="817"/>
            <a:chExt cx="2359" cy="409"/>
          </a:xfrm>
        </p:grpSpPr>
        <p:sp>
          <p:nvSpPr>
            <p:cNvPr id="22566" name="AutoShape 18"/>
            <p:cNvSpPr>
              <a:spLocks noChangeArrowheads="1"/>
            </p:cNvSpPr>
            <p:nvPr/>
          </p:nvSpPr>
          <p:spPr bwMode="auto">
            <a:xfrm>
              <a:off x="113" y="817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2534" name="Object 19"/>
            <p:cNvGraphicFramePr>
              <a:graphicFrameLocks noChangeAspect="1"/>
            </p:cNvGraphicFramePr>
            <p:nvPr/>
          </p:nvGraphicFramePr>
          <p:xfrm>
            <a:off x="327" y="824"/>
            <a:ext cx="1119" cy="348"/>
          </p:xfrm>
          <a:graphic>
            <a:graphicData uri="http://schemas.openxmlformats.org/presentationml/2006/ole">
              <p:oleObj spid="_x0000_s42026" name="Формула" r:id="rId3" imgW="571004" imgH="177646" progId="Equation.3">
                <p:embed/>
              </p:oleObj>
            </a:graphicData>
          </a:graphic>
        </p:graphicFrame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539055" y="1916832"/>
            <a:ext cx="3744913" cy="649288"/>
            <a:chOff x="113" y="1316"/>
            <a:chExt cx="2359" cy="409"/>
          </a:xfrm>
        </p:grpSpPr>
        <p:sp>
          <p:nvSpPr>
            <p:cNvPr id="22565" name="AutoShape 21"/>
            <p:cNvSpPr>
              <a:spLocks noChangeArrowheads="1"/>
            </p:cNvSpPr>
            <p:nvPr/>
          </p:nvSpPr>
          <p:spPr bwMode="auto">
            <a:xfrm>
              <a:off x="113" y="1316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2533" name="Object 22"/>
            <p:cNvGraphicFramePr>
              <a:graphicFrameLocks noChangeAspect="1"/>
            </p:cNvGraphicFramePr>
            <p:nvPr/>
          </p:nvGraphicFramePr>
          <p:xfrm>
            <a:off x="357" y="1344"/>
            <a:ext cx="1147" cy="349"/>
          </p:xfrm>
          <a:graphic>
            <a:graphicData uri="http://schemas.openxmlformats.org/presentationml/2006/ole">
              <p:oleObj spid="_x0000_s42027" name="Формула" r:id="rId4" imgW="583693" imgH="177646" progId="Equation.3">
                <p:embed/>
              </p:oleObj>
            </a:graphicData>
          </a:graphic>
        </p:graphicFrame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539552" y="3717032"/>
            <a:ext cx="3744913" cy="676275"/>
            <a:chOff x="113" y="2296"/>
            <a:chExt cx="2359" cy="426"/>
          </a:xfrm>
        </p:grpSpPr>
        <p:sp>
          <p:nvSpPr>
            <p:cNvPr id="22564" name="AutoShape 24"/>
            <p:cNvSpPr>
              <a:spLocks noChangeArrowheads="1"/>
            </p:cNvSpPr>
            <p:nvPr/>
          </p:nvSpPr>
          <p:spPr bwMode="auto">
            <a:xfrm>
              <a:off x="113" y="2313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2532" name="Object 25"/>
            <p:cNvGraphicFramePr>
              <a:graphicFrameLocks noChangeAspect="1"/>
            </p:cNvGraphicFramePr>
            <p:nvPr/>
          </p:nvGraphicFramePr>
          <p:xfrm>
            <a:off x="393" y="2296"/>
            <a:ext cx="1881" cy="418"/>
          </p:xfrm>
          <a:graphic>
            <a:graphicData uri="http://schemas.openxmlformats.org/presentationml/2006/ole">
              <p:oleObj spid="_x0000_s42028" name="Формула" r:id="rId5" imgW="914400" imgH="203200" progId="Equation.3">
                <p:embed/>
              </p:oleObj>
            </a:graphicData>
          </a:graphic>
        </p:graphicFrame>
      </p:grp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539055" y="4653136"/>
            <a:ext cx="3744913" cy="709613"/>
            <a:chOff x="113" y="3274"/>
            <a:chExt cx="2359" cy="447"/>
          </a:xfrm>
        </p:grpSpPr>
        <p:sp>
          <p:nvSpPr>
            <p:cNvPr id="22563" name="AutoShape 27"/>
            <p:cNvSpPr>
              <a:spLocks noChangeArrowheads="1"/>
            </p:cNvSpPr>
            <p:nvPr/>
          </p:nvSpPr>
          <p:spPr bwMode="auto">
            <a:xfrm>
              <a:off x="113" y="3312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2531" name="Object 28"/>
            <p:cNvGraphicFramePr>
              <a:graphicFrameLocks noChangeAspect="1"/>
            </p:cNvGraphicFramePr>
            <p:nvPr/>
          </p:nvGraphicFramePr>
          <p:xfrm>
            <a:off x="379" y="3274"/>
            <a:ext cx="1966" cy="409"/>
          </p:xfrm>
          <a:graphic>
            <a:graphicData uri="http://schemas.openxmlformats.org/presentationml/2006/ole">
              <p:oleObj spid="_x0000_s42029" name="Формула" r:id="rId6" imgW="977476" imgH="203112" progId="Equation.3">
                <p:embed/>
              </p:oleObj>
            </a:graphicData>
          </a:graphic>
        </p:graphicFrame>
      </p:grpSp>
      <p:grpSp>
        <p:nvGrpSpPr>
          <p:cNvPr id="6" name="Group 29"/>
          <p:cNvGrpSpPr>
            <a:grpSpLocks/>
          </p:cNvGrpSpPr>
          <p:nvPr/>
        </p:nvGrpSpPr>
        <p:grpSpPr bwMode="auto">
          <a:xfrm>
            <a:off x="539552" y="2852936"/>
            <a:ext cx="3744913" cy="608012"/>
            <a:chOff x="113" y="3786"/>
            <a:chExt cx="2359" cy="416"/>
          </a:xfrm>
        </p:grpSpPr>
        <p:sp>
          <p:nvSpPr>
            <p:cNvPr id="22562" name="AutoShape 30"/>
            <p:cNvSpPr>
              <a:spLocks noChangeArrowheads="1"/>
            </p:cNvSpPr>
            <p:nvPr/>
          </p:nvSpPr>
          <p:spPr bwMode="auto">
            <a:xfrm>
              <a:off x="113" y="3793"/>
              <a:ext cx="2359" cy="40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                      </a:t>
              </a:r>
            </a:p>
          </p:txBody>
        </p:sp>
        <p:graphicFrame>
          <p:nvGraphicFramePr>
            <p:cNvPr id="22530" name="Object 31"/>
            <p:cNvGraphicFramePr>
              <a:graphicFrameLocks noChangeAspect="1"/>
            </p:cNvGraphicFramePr>
            <p:nvPr/>
          </p:nvGraphicFramePr>
          <p:xfrm>
            <a:off x="407" y="3786"/>
            <a:ext cx="1127" cy="373"/>
          </p:xfrm>
          <a:graphic>
            <a:graphicData uri="http://schemas.openxmlformats.org/presentationml/2006/ole">
              <p:oleObj spid="_x0000_s42030" name="Формула" r:id="rId7" imgW="583693" imgH="177646" progId="Equation.3">
                <p:embed/>
              </p:oleObj>
            </a:graphicData>
          </a:graphic>
        </p:graphicFrame>
      </p:grpSp>
      <p:sp>
        <p:nvSpPr>
          <p:cNvPr id="22553" name="Rectangle 32"/>
          <p:cNvSpPr>
            <a:spLocks noChangeArrowheads="1"/>
          </p:cNvSpPr>
          <p:nvPr/>
        </p:nvSpPr>
        <p:spPr bwMode="auto">
          <a:xfrm>
            <a:off x="900113" y="116632"/>
            <a:ext cx="6696223" cy="64886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Параллельны ли прямые а и</a:t>
            </a:r>
            <a:r>
              <a:rPr lang="en-US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b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, если </a:t>
            </a:r>
            <a:endParaRPr lang="en-US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4932040" y="1268760"/>
            <a:ext cx="3825875" cy="4320480"/>
            <a:chOff x="5076825" y="2205038"/>
            <a:chExt cx="3825875" cy="3806825"/>
          </a:xfrm>
        </p:grpSpPr>
        <p:sp>
          <p:nvSpPr>
            <p:cNvPr id="22536" name="Text Box 5"/>
            <p:cNvSpPr txBox="1">
              <a:spLocks noChangeArrowheads="1"/>
            </p:cNvSpPr>
            <p:nvPr/>
          </p:nvSpPr>
          <p:spPr bwMode="auto">
            <a:xfrm>
              <a:off x="8172450" y="458152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22537" name="Text Box 6"/>
            <p:cNvSpPr txBox="1">
              <a:spLocks noChangeArrowheads="1"/>
            </p:cNvSpPr>
            <p:nvPr/>
          </p:nvSpPr>
          <p:spPr bwMode="auto">
            <a:xfrm>
              <a:off x="8172450" y="3429000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22538" name="Text Box 7"/>
            <p:cNvSpPr txBox="1">
              <a:spLocks noChangeArrowheads="1"/>
            </p:cNvSpPr>
            <p:nvPr/>
          </p:nvSpPr>
          <p:spPr bwMode="auto">
            <a:xfrm>
              <a:off x="5795963" y="501332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4</a:t>
              </a:r>
            </a:p>
          </p:txBody>
        </p:sp>
        <p:sp>
          <p:nvSpPr>
            <p:cNvPr id="22539" name="Text Box 8"/>
            <p:cNvSpPr txBox="1">
              <a:spLocks noChangeArrowheads="1"/>
            </p:cNvSpPr>
            <p:nvPr/>
          </p:nvSpPr>
          <p:spPr bwMode="auto">
            <a:xfrm>
              <a:off x="6732588" y="2205038"/>
              <a:ext cx="341312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22540" name="Text Box 9"/>
            <p:cNvSpPr txBox="1">
              <a:spLocks noChangeArrowheads="1"/>
            </p:cNvSpPr>
            <p:nvPr/>
          </p:nvSpPr>
          <p:spPr bwMode="auto">
            <a:xfrm>
              <a:off x="6588125" y="3429000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22541" name="Text Box 10"/>
            <p:cNvSpPr txBox="1">
              <a:spLocks noChangeArrowheads="1"/>
            </p:cNvSpPr>
            <p:nvPr/>
          </p:nvSpPr>
          <p:spPr bwMode="auto">
            <a:xfrm>
              <a:off x="6156325" y="3429000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6</a:t>
              </a:r>
            </a:p>
          </p:txBody>
        </p:sp>
        <p:sp>
          <p:nvSpPr>
            <p:cNvPr id="22542" name="Text Box 11"/>
            <p:cNvSpPr txBox="1">
              <a:spLocks noChangeArrowheads="1"/>
            </p:cNvSpPr>
            <p:nvPr/>
          </p:nvSpPr>
          <p:spPr bwMode="auto">
            <a:xfrm>
              <a:off x="6372225" y="292417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5</a:t>
              </a:r>
            </a:p>
          </p:txBody>
        </p:sp>
        <p:sp>
          <p:nvSpPr>
            <p:cNvPr id="22543" name="Freeform 12"/>
            <p:cNvSpPr>
              <a:spLocks/>
            </p:cNvSpPr>
            <p:nvPr/>
          </p:nvSpPr>
          <p:spPr bwMode="auto">
            <a:xfrm rot="403976">
              <a:off x="5130800" y="3208338"/>
              <a:ext cx="3771900" cy="458787"/>
            </a:xfrm>
            <a:custGeom>
              <a:avLst/>
              <a:gdLst>
                <a:gd name="T0" fmla="*/ 0 w 2376"/>
                <a:gd name="T1" fmla="*/ 2147483647 h 289"/>
                <a:gd name="T2" fmla="*/ 2147483647 w 2376"/>
                <a:gd name="T3" fmla="*/ 0 h 289"/>
                <a:gd name="T4" fmla="*/ 0 60000 65536"/>
                <a:gd name="T5" fmla="*/ 0 60000 65536"/>
                <a:gd name="T6" fmla="*/ 0 w 2376"/>
                <a:gd name="T7" fmla="*/ 0 h 289"/>
                <a:gd name="T8" fmla="*/ 2376 w 2376"/>
                <a:gd name="T9" fmla="*/ 289 h 28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376" h="289">
                  <a:moveTo>
                    <a:pt x="0" y="289"/>
                  </a:moveTo>
                  <a:lnTo>
                    <a:pt x="2376" y="0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4" name="Text Box 13"/>
            <p:cNvSpPr txBox="1">
              <a:spLocks noChangeArrowheads="1"/>
            </p:cNvSpPr>
            <p:nvPr/>
          </p:nvSpPr>
          <p:spPr bwMode="auto">
            <a:xfrm>
              <a:off x="5076825" y="458152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22545" name="Text Box 14"/>
            <p:cNvSpPr txBox="1">
              <a:spLocks noChangeArrowheads="1"/>
            </p:cNvSpPr>
            <p:nvPr/>
          </p:nvSpPr>
          <p:spPr bwMode="auto">
            <a:xfrm>
              <a:off x="5076825" y="292417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ru-RU" sz="2800" b="1" i="1">
                  <a:latin typeface="Times New Roman" pitchFamily="18" charset="0"/>
                </a:rPr>
                <a:t>b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  <p:sp>
          <p:nvSpPr>
            <p:cNvPr id="22546" name="Freeform 15"/>
            <p:cNvSpPr>
              <a:spLocks/>
            </p:cNvSpPr>
            <p:nvPr/>
          </p:nvSpPr>
          <p:spPr bwMode="auto">
            <a:xfrm>
              <a:off x="5111750" y="5076825"/>
              <a:ext cx="3654425" cy="19050"/>
            </a:xfrm>
            <a:custGeom>
              <a:avLst/>
              <a:gdLst>
                <a:gd name="T0" fmla="*/ 0 w 2302"/>
                <a:gd name="T1" fmla="*/ 0 h 12"/>
                <a:gd name="T2" fmla="*/ 2147483647 w 2302"/>
                <a:gd name="T3" fmla="*/ 2147483647 h 12"/>
                <a:gd name="T4" fmla="*/ 0 60000 65536"/>
                <a:gd name="T5" fmla="*/ 0 60000 65536"/>
                <a:gd name="T6" fmla="*/ 0 w 2302"/>
                <a:gd name="T7" fmla="*/ 0 h 12"/>
                <a:gd name="T8" fmla="*/ 2302 w 2302"/>
                <a:gd name="T9" fmla="*/ 12 h 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302" h="12">
                  <a:moveTo>
                    <a:pt x="0" y="0"/>
                  </a:moveTo>
                  <a:lnTo>
                    <a:pt x="2302" y="12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7" name="Freeform 16"/>
            <p:cNvSpPr>
              <a:spLocks/>
            </p:cNvSpPr>
            <p:nvPr/>
          </p:nvSpPr>
          <p:spPr bwMode="auto">
            <a:xfrm>
              <a:off x="8172450" y="2492375"/>
              <a:ext cx="3175" cy="3519488"/>
            </a:xfrm>
            <a:custGeom>
              <a:avLst/>
              <a:gdLst>
                <a:gd name="T0" fmla="*/ 0 w 2"/>
                <a:gd name="T1" fmla="*/ 0 h 2217"/>
                <a:gd name="T2" fmla="*/ 2147483647 w 2"/>
                <a:gd name="T3" fmla="*/ 2147483647 h 2217"/>
                <a:gd name="T4" fmla="*/ 0 60000 65536"/>
                <a:gd name="T5" fmla="*/ 0 60000 65536"/>
                <a:gd name="T6" fmla="*/ 0 w 2"/>
                <a:gd name="T7" fmla="*/ 0 h 2217"/>
                <a:gd name="T8" fmla="*/ 2 w 2"/>
                <a:gd name="T9" fmla="*/ 2217 h 221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2217">
                  <a:moveTo>
                    <a:pt x="0" y="0"/>
                  </a:moveTo>
                  <a:lnTo>
                    <a:pt x="2" y="2217"/>
                  </a:lnTo>
                </a:path>
              </a:pathLst>
            </a:custGeom>
            <a:noFill/>
            <a:ln w="571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4" name="Freeform 34"/>
            <p:cNvSpPr>
              <a:spLocks/>
            </p:cNvSpPr>
            <p:nvPr/>
          </p:nvSpPr>
          <p:spPr bwMode="auto">
            <a:xfrm>
              <a:off x="5508625" y="2492375"/>
              <a:ext cx="1595438" cy="3381375"/>
            </a:xfrm>
            <a:custGeom>
              <a:avLst/>
              <a:gdLst>
                <a:gd name="T0" fmla="*/ 2147483647 w 1005"/>
                <a:gd name="T1" fmla="*/ 0 h 2130"/>
                <a:gd name="T2" fmla="*/ 0 w 1005"/>
                <a:gd name="T3" fmla="*/ 2147483647 h 2130"/>
                <a:gd name="T4" fmla="*/ 0 60000 65536"/>
                <a:gd name="T5" fmla="*/ 0 60000 65536"/>
                <a:gd name="T6" fmla="*/ 0 w 1005"/>
                <a:gd name="T7" fmla="*/ 0 h 2130"/>
                <a:gd name="T8" fmla="*/ 1005 w 1005"/>
                <a:gd name="T9" fmla="*/ 2130 h 213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005" h="2130">
                  <a:moveTo>
                    <a:pt x="1005" y="0"/>
                  </a:moveTo>
                  <a:lnTo>
                    <a:pt x="0" y="2130"/>
                  </a:lnTo>
                </a:path>
              </a:pathLst>
            </a:custGeom>
            <a:noFill/>
            <a:ln w="571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55" name="Text Box 35"/>
            <p:cNvSpPr txBox="1">
              <a:spLocks noChangeArrowheads="1"/>
            </p:cNvSpPr>
            <p:nvPr/>
          </p:nvSpPr>
          <p:spPr bwMode="auto">
            <a:xfrm>
              <a:off x="8172450" y="227647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 i="1">
                  <a:latin typeface="Times New Roman" pitchFamily="18" charset="0"/>
                </a:rPr>
                <a:t>d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</p:grpSp>
      <p:sp>
        <p:nvSpPr>
          <p:cNvPr id="196646" name="Text Box 38"/>
          <p:cNvSpPr txBox="1">
            <a:spLocks noChangeArrowheads="1"/>
          </p:cNvSpPr>
          <p:nvPr/>
        </p:nvSpPr>
        <p:spPr bwMode="auto">
          <a:xfrm rot="-1483809">
            <a:off x="4132579" y="1188656"/>
            <a:ext cx="558166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/>
            <a:r>
              <a:rPr lang="ru-RU" altLang="ru-RU" b="1" dirty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ДА</a:t>
            </a:r>
          </a:p>
        </p:txBody>
      </p:sp>
      <p:sp>
        <p:nvSpPr>
          <p:cNvPr id="196647" name="Text Box 39"/>
          <p:cNvSpPr txBox="1">
            <a:spLocks noChangeArrowheads="1"/>
          </p:cNvSpPr>
          <p:nvPr/>
        </p:nvSpPr>
        <p:spPr bwMode="auto">
          <a:xfrm rot="-1483809">
            <a:off x="4132579" y="2196768"/>
            <a:ext cx="558166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/>
            <a:r>
              <a:rPr lang="ru-RU" altLang="ru-RU" b="1" dirty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ДА</a:t>
            </a:r>
          </a:p>
        </p:txBody>
      </p:sp>
      <p:sp>
        <p:nvSpPr>
          <p:cNvPr id="196648" name="Text Box 40"/>
          <p:cNvSpPr txBox="1">
            <a:spLocks noChangeArrowheads="1"/>
          </p:cNvSpPr>
          <p:nvPr/>
        </p:nvSpPr>
        <p:spPr bwMode="auto">
          <a:xfrm rot="-1483809">
            <a:off x="4132579" y="3996968"/>
            <a:ext cx="558166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/>
            <a:r>
              <a:rPr lang="ru-RU" altLang="ru-RU" b="1" dirty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ДА</a:t>
            </a:r>
          </a:p>
        </p:txBody>
      </p:sp>
      <p:sp>
        <p:nvSpPr>
          <p:cNvPr id="196649" name="Text Box 41"/>
          <p:cNvSpPr txBox="1">
            <a:spLocks noChangeArrowheads="1"/>
          </p:cNvSpPr>
          <p:nvPr/>
        </p:nvSpPr>
        <p:spPr bwMode="auto">
          <a:xfrm rot="-1483809">
            <a:off x="4132579" y="4933072"/>
            <a:ext cx="558166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/>
            <a:r>
              <a:rPr lang="ru-RU" altLang="ru-RU" b="1" dirty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ДА</a:t>
            </a:r>
          </a:p>
        </p:txBody>
      </p:sp>
      <p:sp>
        <p:nvSpPr>
          <p:cNvPr id="196650" name="Text Box 42"/>
          <p:cNvSpPr txBox="1">
            <a:spLocks noChangeArrowheads="1"/>
          </p:cNvSpPr>
          <p:nvPr/>
        </p:nvSpPr>
        <p:spPr bwMode="auto">
          <a:xfrm rot="-998702">
            <a:off x="3583141" y="3140119"/>
            <a:ext cx="692818" cy="369332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НЕТ</a:t>
            </a:r>
          </a:p>
        </p:txBody>
      </p:sp>
      <p:sp>
        <p:nvSpPr>
          <p:cNvPr id="40" name="AutoShape 6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416" y="6093296"/>
            <a:ext cx="648767" cy="43177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6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6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6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66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6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6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6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6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6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6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6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6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6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96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9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966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6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6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96646" grpId="0" animBg="1"/>
      <p:bldP spid="196647" grpId="0" animBg="1"/>
      <p:bldP spid="196648" grpId="0" animBg="1"/>
      <p:bldP spid="196649" grpId="0" animBg="1"/>
      <p:bldP spid="196650" grpId="0" animBg="1"/>
      <p:bldP spid="196650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Oval 2"/>
          <p:cNvSpPr>
            <a:spLocks noChangeArrowheads="1"/>
          </p:cNvSpPr>
          <p:nvPr/>
        </p:nvSpPr>
        <p:spPr bwMode="auto">
          <a:xfrm>
            <a:off x="72008" y="0"/>
            <a:ext cx="683568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7876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648" y="5589240"/>
            <a:ext cx="1512168" cy="576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Ответ</a:t>
            </a:r>
          </a:p>
        </p:txBody>
      </p:sp>
      <p:graphicFrame>
        <p:nvGraphicFramePr>
          <p:cNvPr id="207877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995936" y="4221088"/>
          <a:ext cx="3240360" cy="1111987"/>
        </p:xfrm>
        <a:graphic>
          <a:graphicData uri="http://schemas.openxmlformats.org/presentationml/2006/ole">
            <p:oleObj spid="_x0000_s43026" name="Формула" r:id="rId3" imgW="1333500" imgH="457200" progId="Equation.3">
              <p:embed/>
            </p:oleObj>
          </a:graphicData>
        </a:graphic>
      </p:graphicFrame>
      <p:sp>
        <p:nvSpPr>
          <p:cNvPr id="207878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228184" y="1628800"/>
            <a:ext cx="2232248" cy="504056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Подсказка (2)</a:t>
            </a:r>
          </a:p>
        </p:txBody>
      </p:sp>
      <p:sp>
        <p:nvSpPr>
          <p:cNvPr id="207879" name="Rectangle 7"/>
          <p:cNvSpPr>
            <a:spLocks noChangeArrowheads="1"/>
          </p:cNvSpPr>
          <p:nvPr/>
        </p:nvSpPr>
        <p:spPr bwMode="auto">
          <a:xfrm>
            <a:off x="6228184" y="2420888"/>
            <a:ext cx="2232248" cy="50405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Определите углы</a:t>
            </a:r>
          </a:p>
          <a:p>
            <a:pPr algn="ctr" eaLnBrk="1" hangingPunct="1"/>
            <a:endParaRPr lang="ru-RU" altLang="ru-RU" dirty="0"/>
          </a:p>
        </p:txBody>
      </p:sp>
      <p:sp>
        <p:nvSpPr>
          <p:cNvPr id="207883" name="AutoShape 11"/>
          <p:cNvSpPr>
            <a:spLocks noChangeArrowheads="1"/>
          </p:cNvSpPr>
          <p:nvPr/>
        </p:nvSpPr>
        <p:spPr bwMode="auto">
          <a:xfrm>
            <a:off x="3851920" y="5301208"/>
            <a:ext cx="3779911" cy="1152128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Прямые параллельны</a:t>
            </a:r>
          </a:p>
          <a:p>
            <a:pPr algn="ctr" eaLnBrk="1" hangingPunct="1"/>
            <a:r>
              <a:rPr lang="ru-RU" altLang="ru-RU" sz="1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-накрест лежащие углы равны</a:t>
            </a:r>
          </a:p>
          <a:p>
            <a:pPr algn="ctr" eaLnBrk="1" hangingPunct="1"/>
            <a:r>
              <a:rPr lang="ru-RU" altLang="ru-RU" sz="1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-сумма односторонних углов 180</a:t>
            </a:r>
            <a:r>
              <a:rPr lang="ru-RU" altLang="ru-RU" sz="1400" b="1" baseline="30000" dirty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endParaRPr lang="ru-RU" altLang="ru-RU" sz="1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 eaLnBrk="1" hangingPunct="1">
              <a:buFontTx/>
              <a:buChar char="-"/>
            </a:pPr>
            <a:r>
              <a:rPr lang="ru-RU" altLang="ru-RU" sz="1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соответственные углы равны</a:t>
            </a:r>
          </a:p>
        </p:txBody>
      </p:sp>
      <p:sp>
        <p:nvSpPr>
          <p:cNvPr id="24587" name="Text Box 12"/>
          <p:cNvSpPr txBox="1">
            <a:spLocks noChangeArrowheads="1"/>
          </p:cNvSpPr>
          <p:nvPr/>
        </p:nvSpPr>
        <p:spPr bwMode="auto">
          <a:xfrm flipH="1">
            <a:off x="542925" y="2933700"/>
            <a:ext cx="127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/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827088" y="260350"/>
            <a:ext cx="4968875" cy="936625"/>
            <a:chOff x="521" y="164"/>
            <a:chExt cx="3130" cy="590"/>
          </a:xfrm>
        </p:grpSpPr>
        <p:sp>
          <p:nvSpPr>
            <p:cNvPr id="24603" name="Rectangle 22"/>
            <p:cNvSpPr>
              <a:spLocks noChangeArrowheads="1"/>
            </p:cNvSpPr>
            <p:nvPr/>
          </p:nvSpPr>
          <p:spPr bwMode="auto">
            <a:xfrm>
              <a:off x="521" y="164"/>
              <a:ext cx="3130" cy="59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Дано: </a:t>
              </a:r>
              <a:r>
                <a:rPr lang="ru-RU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ll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b</a:t>
              </a:r>
              <a:r>
                <a:rPr lang="ru-RU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  <a:endPara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Найти все углы    </a:t>
              </a:r>
              <a:endPara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24579" name="Object 24"/>
            <p:cNvGraphicFramePr>
              <a:graphicFrameLocks noChangeAspect="1"/>
            </p:cNvGraphicFramePr>
            <p:nvPr/>
          </p:nvGraphicFramePr>
          <p:xfrm>
            <a:off x="1837" y="164"/>
            <a:ext cx="1451" cy="310"/>
          </p:xfrm>
          <a:graphic>
            <a:graphicData uri="http://schemas.openxmlformats.org/presentationml/2006/ole">
              <p:oleObj spid="_x0000_s43027" name="Формула" r:id="rId4" imgW="952087" imgH="203112" progId="Equation.3">
                <p:embed/>
              </p:oleObj>
            </a:graphicData>
          </a:graphic>
        </p:graphicFrame>
      </p:grpSp>
      <p:grpSp>
        <p:nvGrpSpPr>
          <p:cNvPr id="29" name="Группа 28"/>
          <p:cNvGrpSpPr/>
          <p:nvPr/>
        </p:nvGrpSpPr>
        <p:grpSpPr>
          <a:xfrm>
            <a:off x="452439" y="1412875"/>
            <a:ext cx="4623618" cy="3240261"/>
            <a:chOff x="452438" y="1412875"/>
            <a:chExt cx="4746625" cy="3319463"/>
          </a:xfrm>
        </p:grpSpPr>
        <p:sp>
          <p:nvSpPr>
            <p:cNvPr id="24588" name="Text Box 13"/>
            <p:cNvSpPr txBox="1">
              <a:spLocks noChangeArrowheads="1"/>
            </p:cNvSpPr>
            <p:nvPr/>
          </p:nvSpPr>
          <p:spPr bwMode="auto">
            <a:xfrm>
              <a:off x="3203575" y="191611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24589" name="Text Box 14"/>
            <p:cNvSpPr txBox="1">
              <a:spLocks noChangeArrowheads="1"/>
            </p:cNvSpPr>
            <p:nvPr/>
          </p:nvSpPr>
          <p:spPr bwMode="auto">
            <a:xfrm>
              <a:off x="3062288" y="243046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24590" name="Text Box 15"/>
            <p:cNvSpPr txBox="1">
              <a:spLocks noChangeArrowheads="1"/>
            </p:cNvSpPr>
            <p:nvPr/>
          </p:nvSpPr>
          <p:spPr bwMode="auto">
            <a:xfrm>
              <a:off x="2987675" y="1412875"/>
              <a:ext cx="341313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24591" name="Freeform 16"/>
            <p:cNvSpPr>
              <a:spLocks/>
            </p:cNvSpPr>
            <p:nvPr/>
          </p:nvSpPr>
          <p:spPr bwMode="auto">
            <a:xfrm>
              <a:off x="468313" y="2420938"/>
              <a:ext cx="4730750" cy="44450"/>
            </a:xfrm>
            <a:custGeom>
              <a:avLst/>
              <a:gdLst>
                <a:gd name="T0" fmla="*/ 0 w 2980"/>
                <a:gd name="T1" fmla="*/ 2147483647 h 28"/>
                <a:gd name="T2" fmla="*/ 2147483647 w 2980"/>
                <a:gd name="T3" fmla="*/ 0 h 28"/>
                <a:gd name="T4" fmla="*/ 0 60000 65536"/>
                <a:gd name="T5" fmla="*/ 0 60000 65536"/>
                <a:gd name="T6" fmla="*/ 0 w 2980"/>
                <a:gd name="T7" fmla="*/ 0 h 28"/>
                <a:gd name="T8" fmla="*/ 2980 w 2980"/>
                <a:gd name="T9" fmla="*/ 28 h 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80" h="28">
                  <a:moveTo>
                    <a:pt x="0" y="28"/>
                  </a:moveTo>
                  <a:lnTo>
                    <a:pt x="2980" y="0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2" name="Text Box 17"/>
            <p:cNvSpPr txBox="1">
              <a:spLocks noChangeArrowheads="1"/>
            </p:cNvSpPr>
            <p:nvPr/>
          </p:nvSpPr>
          <p:spPr bwMode="auto">
            <a:xfrm>
              <a:off x="471488" y="199866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24593" name="Text Box 18"/>
            <p:cNvSpPr txBox="1">
              <a:spLocks noChangeArrowheads="1"/>
            </p:cNvSpPr>
            <p:nvPr/>
          </p:nvSpPr>
          <p:spPr bwMode="auto">
            <a:xfrm>
              <a:off x="471488" y="3365500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 i="1">
                  <a:latin typeface="Times New Roman" pitchFamily="18" charset="0"/>
                </a:rPr>
                <a:t>b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  <p:sp>
          <p:nvSpPr>
            <p:cNvPr id="24594" name="Freeform 19"/>
            <p:cNvSpPr>
              <a:spLocks/>
            </p:cNvSpPr>
            <p:nvPr/>
          </p:nvSpPr>
          <p:spPr bwMode="auto">
            <a:xfrm>
              <a:off x="452438" y="3814763"/>
              <a:ext cx="4718050" cy="14287"/>
            </a:xfrm>
            <a:custGeom>
              <a:avLst/>
              <a:gdLst>
                <a:gd name="T0" fmla="*/ 0 w 2972"/>
                <a:gd name="T1" fmla="*/ 0 h 9"/>
                <a:gd name="T2" fmla="*/ 2147483647 w 2972"/>
                <a:gd name="T3" fmla="*/ 2147483647 h 9"/>
                <a:gd name="T4" fmla="*/ 0 60000 65536"/>
                <a:gd name="T5" fmla="*/ 0 60000 65536"/>
                <a:gd name="T6" fmla="*/ 0 w 2972"/>
                <a:gd name="T7" fmla="*/ 0 h 9"/>
                <a:gd name="T8" fmla="*/ 2972 w 2972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72" h="9">
                  <a:moveTo>
                    <a:pt x="0" y="0"/>
                  </a:moveTo>
                  <a:lnTo>
                    <a:pt x="2972" y="9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5" name="Freeform 20"/>
            <p:cNvSpPr>
              <a:spLocks/>
            </p:cNvSpPr>
            <p:nvPr/>
          </p:nvSpPr>
          <p:spPr bwMode="auto">
            <a:xfrm>
              <a:off x="2192338" y="1755775"/>
              <a:ext cx="1146175" cy="2976563"/>
            </a:xfrm>
            <a:custGeom>
              <a:avLst/>
              <a:gdLst>
                <a:gd name="T0" fmla="*/ 2147483647 w 722"/>
                <a:gd name="T1" fmla="*/ 0 h 1875"/>
                <a:gd name="T2" fmla="*/ 0 w 722"/>
                <a:gd name="T3" fmla="*/ 2147483647 h 1875"/>
                <a:gd name="T4" fmla="*/ 0 60000 65536"/>
                <a:gd name="T5" fmla="*/ 0 60000 65536"/>
                <a:gd name="T6" fmla="*/ 0 w 722"/>
                <a:gd name="T7" fmla="*/ 0 h 1875"/>
                <a:gd name="T8" fmla="*/ 722 w 722"/>
                <a:gd name="T9" fmla="*/ 1875 h 187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22" h="1875">
                  <a:moveTo>
                    <a:pt x="722" y="0"/>
                  </a:moveTo>
                  <a:lnTo>
                    <a:pt x="0" y="1875"/>
                  </a:lnTo>
                </a:path>
              </a:pathLst>
            </a:custGeom>
            <a:noFill/>
            <a:ln w="571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7" name="Text Box 25"/>
            <p:cNvSpPr txBox="1">
              <a:spLocks noChangeArrowheads="1"/>
            </p:cNvSpPr>
            <p:nvPr/>
          </p:nvSpPr>
          <p:spPr bwMode="auto">
            <a:xfrm>
              <a:off x="2627313" y="3284538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24598" name="Text Box 29"/>
            <p:cNvSpPr txBox="1">
              <a:spLocks noChangeArrowheads="1"/>
            </p:cNvSpPr>
            <p:nvPr/>
          </p:nvSpPr>
          <p:spPr bwMode="auto">
            <a:xfrm>
              <a:off x="2555875" y="2420938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4</a:t>
              </a:r>
            </a:p>
          </p:txBody>
        </p:sp>
        <p:sp>
          <p:nvSpPr>
            <p:cNvPr id="24601" name="Text Box 34"/>
            <p:cNvSpPr txBox="1">
              <a:spLocks noChangeArrowheads="1"/>
            </p:cNvSpPr>
            <p:nvPr/>
          </p:nvSpPr>
          <p:spPr bwMode="auto">
            <a:xfrm>
              <a:off x="2195513" y="3284538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5</a:t>
              </a:r>
            </a:p>
          </p:txBody>
        </p:sp>
        <p:sp>
          <p:nvSpPr>
            <p:cNvPr id="24602" name="Text Box 35"/>
            <p:cNvSpPr txBox="1">
              <a:spLocks noChangeArrowheads="1"/>
            </p:cNvSpPr>
            <p:nvPr/>
          </p:nvSpPr>
          <p:spPr bwMode="auto">
            <a:xfrm>
              <a:off x="2484438" y="3860800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6</a:t>
              </a:r>
            </a:p>
          </p:txBody>
        </p:sp>
      </p:grpSp>
      <p:sp>
        <p:nvSpPr>
          <p:cNvPr id="28" name="AutoShape 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093296"/>
            <a:ext cx="576064" cy="50405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78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78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7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07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87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78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1000"/>
                                        <p:tgtEl>
                                          <p:spTgt spid="207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7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07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876"/>
                  </p:tgtEl>
                </p:cond>
              </p:nextCondLst>
            </p:seq>
          </p:childTnLst>
        </p:cTn>
      </p:par>
    </p:tnLst>
    <p:bldLst>
      <p:bldP spid="207879" grpId="0" animBg="1"/>
      <p:bldP spid="207883" grpId="0" animBg="1"/>
      <p:bldP spid="20788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DB0A65-8C10-4C45-AD49-98D9E57F87AA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76256" y="188640"/>
            <a:ext cx="1736373" cy="33855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hlinkClick r:id="rId2" action="ppaction://hlinksldjump"/>
              </a:rPr>
              <a:t>Содержание</a:t>
            </a:r>
            <a:endParaRPr lang="ru-RU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393612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Аксиома: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Через точку, не лежащую на данной прямой, проходит только одна прямая, параллельная данной.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2041103"/>
            <a:ext cx="86409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1 .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прямая пересекает одну из параллельных прямых, то она пересекает и другую.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4221088"/>
            <a:ext cx="8424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2 .</a:t>
            </a:r>
            <a:r>
              <a:rPr lang="ru-RU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Если две прямые параллельны третьей прямой, то они параллельны.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2030651"/>
            <a:ext cx="2160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endParaRPr lang="ru-RU" sz="1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4190891"/>
            <a:ext cx="2160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endParaRPr lang="ru-RU" sz="1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2339752" y="2204864"/>
            <a:ext cx="2160240" cy="1584176"/>
            <a:chOff x="539552" y="1844824"/>
            <a:chExt cx="2160240" cy="1440160"/>
          </a:xfrm>
        </p:grpSpPr>
        <p:cxnSp>
          <p:nvCxnSpPr>
            <p:cNvPr id="23" name="Прямая соединительная линия 22"/>
            <p:cNvCxnSpPr/>
            <p:nvPr/>
          </p:nvCxnSpPr>
          <p:spPr>
            <a:xfrm>
              <a:off x="827584" y="2276872"/>
              <a:ext cx="1872208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V="1">
              <a:off x="827584" y="2780928"/>
              <a:ext cx="1872208" cy="21602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1043608" y="2060848"/>
              <a:ext cx="936104" cy="1224136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539552" y="2060848"/>
              <a:ext cx="3600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  <a:endParaRPr lang="ru-RU" sz="1400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39552" y="2780928"/>
              <a:ext cx="360040" cy="279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b</a:t>
              </a:r>
              <a:endParaRPr lang="ru-RU" sz="1400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907704" y="1844824"/>
              <a:ext cx="3600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</a:t>
              </a:r>
              <a:endParaRPr lang="ru-RU" sz="1400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2555776" y="4653136"/>
            <a:ext cx="2160240" cy="1080120"/>
            <a:chOff x="2195736" y="3789040"/>
            <a:chExt cx="2160240" cy="955849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>
              <a:off x="2483768" y="4005064"/>
              <a:ext cx="1872208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2483768" y="4221088"/>
              <a:ext cx="1872208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2483768" y="4653136"/>
              <a:ext cx="1872208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2195736" y="3789040"/>
              <a:ext cx="3600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  <a:endParaRPr lang="ru-RU" sz="1400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95736" y="4057327"/>
              <a:ext cx="360040" cy="2723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b</a:t>
              </a:r>
              <a:endParaRPr lang="ru-RU" sz="1400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95736" y="4437112"/>
              <a:ext cx="3600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</a:t>
              </a:r>
              <a:endParaRPr lang="ru-RU" sz="1400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403648" y="764704"/>
            <a:ext cx="3960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Аксиома параллельных прямых</a:t>
            </a:r>
            <a:endParaRPr lang="ru-RU" sz="1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Oval 2"/>
          <p:cNvSpPr>
            <a:spLocks noChangeArrowheads="1"/>
          </p:cNvSpPr>
          <p:nvPr/>
        </p:nvSpPr>
        <p:spPr bwMode="auto">
          <a:xfrm>
            <a:off x="72008" y="0"/>
            <a:ext cx="611560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23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3780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648" y="5589240"/>
            <a:ext cx="1512168" cy="576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Ответ</a:t>
            </a:r>
          </a:p>
        </p:txBody>
      </p:sp>
      <p:graphicFrame>
        <p:nvGraphicFramePr>
          <p:cNvPr id="203781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331640" y="4725144"/>
          <a:ext cx="4467813" cy="545927"/>
        </p:xfrm>
        <a:graphic>
          <a:graphicData uri="http://schemas.openxmlformats.org/presentationml/2006/ole">
            <p:oleObj spid="_x0000_s44058" name="Формула" r:id="rId3" imgW="1866900" imgH="228600" progId="Equation.3">
              <p:embed/>
            </p:oleObj>
          </a:graphicData>
        </a:graphic>
      </p:graphicFrame>
      <p:sp>
        <p:nvSpPr>
          <p:cNvPr id="203782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56176" y="980728"/>
            <a:ext cx="2303859" cy="503957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Подсказка (5)</a:t>
            </a:r>
          </a:p>
        </p:txBody>
      </p:sp>
      <p:sp>
        <p:nvSpPr>
          <p:cNvPr id="203783" name="Rectangle 7"/>
          <p:cNvSpPr>
            <a:spLocks noChangeArrowheads="1"/>
          </p:cNvSpPr>
          <p:nvPr/>
        </p:nvSpPr>
        <p:spPr bwMode="auto">
          <a:xfrm>
            <a:off x="6156176" y="1628800"/>
            <a:ext cx="2304256" cy="43187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Определите углы</a:t>
            </a:r>
          </a:p>
          <a:p>
            <a:pPr algn="ctr" eaLnBrk="1" hangingPunct="1"/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3789" name="Rectangle 13"/>
          <p:cNvSpPr>
            <a:spLocks noChangeArrowheads="1"/>
          </p:cNvSpPr>
          <p:nvPr/>
        </p:nvSpPr>
        <p:spPr bwMode="auto">
          <a:xfrm>
            <a:off x="6156176" y="2204864"/>
            <a:ext cx="2303859" cy="7199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Свойство 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параллельных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3791" name="AutoShape 15"/>
          <p:cNvSpPr>
            <a:spLocks noChangeArrowheads="1"/>
          </p:cNvSpPr>
          <p:nvPr/>
        </p:nvSpPr>
        <p:spPr bwMode="auto">
          <a:xfrm>
            <a:off x="3851920" y="5085184"/>
            <a:ext cx="4249241" cy="1584424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Прямые параллельны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-накрест лежащие углы равны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-сумма односторонних углов 180</a:t>
            </a:r>
            <a:r>
              <a:rPr lang="ru-RU" altLang="ru-RU" sz="1600" b="1" baseline="30000" dirty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endParaRPr lang="ru-RU" alt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 eaLnBrk="1" hangingPunct="1">
              <a:buFontTx/>
              <a:buChar char="-"/>
            </a:pPr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соответственные углы равны</a:t>
            </a:r>
          </a:p>
        </p:txBody>
      </p:sp>
      <p:sp>
        <p:nvSpPr>
          <p:cNvPr id="23566" name="Text Box 17"/>
          <p:cNvSpPr txBox="1">
            <a:spLocks noChangeArrowheads="1"/>
          </p:cNvSpPr>
          <p:nvPr/>
        </p:nvSpPr>
        <p:spPr bwMode="auto">
          <a:xfrm flipH="1">
            <a:off x="542925" y="2933700"/>
            <a:ext cx="127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/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>
            <a:off x="827088" y="188913"/>
            <a:ext cx="3889152" cy="1152525"/>
            <a:chOff x="521" y="119"/>
            <a:chExt cx="2756" cy="726"/>
          </a:xfrm>
        </p:grpSpPr>
        <p:sp>
          <p:nvSpPr>
            <p:cNvPr id="23583" name="Rectangle 10"/>
            <p:cNvSpPr>
              <a:spLocks noChangeArrowheads="1"/>
            </p:cNvSpPr>
            <p:nvPr/>
          </p:nvSpPr>
          <p:spPr bwMode="auto">
            <a:xfrm>
              <a:off x="521" y="119"/>
              <a:ext cx="2756" cy="72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Дано: </a:t>
              </a:r>
              <a:r>
                <a:rPr lang="ru-RU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ll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b</a:t>
              </a:r>
              <a:r>
                <a:rPr lang="ru-RU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  <a:endPara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Найти:    </a:t>
              </a:r>
              <a:endPara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23555" name="Object 33"/>
            <p:cNvGraphicFramePr>
              <a:graphicFrameLocks noChangeAspect="1"/>
            </p:cNvGraphicFramePr>
            <p:nvPr/>
          </p:nvGraphicFramePr>
          <p:xfrm>
            <a:off x="1389" y="466"/>
            <a:ext cx="1185" cy="333"/>
          </p:xfrm>
          <a:graphic>
            <a:graphicData uri="http://schemas.openxmlformats.org/presentationml/2006/ole">
              <p:oleObj spid="_x0000_s44059" name="Формула" r:id="rId4" imgW="723586" imgH="203112" progId="Equation.3">
                <p:embed/>
              </p:oleObj>
            </a:graphicData>
          </a:graphic>
        </p:graphicFrame>
        <p:graphicFrame>
          <p:nvGraphicFramePr>
            <p:cNvPr id="23556" name="Object 36"/>
            <p:cNvGraphicFramePr>
              <a:graphicFrameLocks noChangeAspect="1"/>
            </p:cNvGraphicFramePr>
            <p:nvPr/>
          </p:nvGraphicFramePr>
          <p:xfrm>
            <a:off x="2052" y="164"/>
            <a:ext cx="868" cy="316"/>
          </p:xfrm>
          <a:graphic>
            <a:graphicData uri="http://schemas.openxmlformats.org/presentationml/2006/ole">
              <p:oleObj spid="_x0000_s44060" name="Формула" r:id="rId5" imgW="558558" imgH="203112" progId="Equation.3">
                <p:embed/>
              </p:oleObj>
            </a:graphicData>
          </a:graphic>
        </p:graphicFrame>
      </p:grpSp>
      <p:sp>
        <p:nvSpPr>
          <p:cNvPr id="203816" name="Rectangle 40"/>
          <p:cNvSpPr>
            <a:spLocks noChangeArrowheads="1"/>
          </p:cNvSpPr>
          <p:nvPr/>
        </p:nvSpPr>
        <p:spPr bwMode="auto">
          <a:xfrm>
            <a:off x="6156176" y="4005064"/>
            <a:ext cx="2303809" cy="7287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Свойство 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параллельных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452439" y="1484784"/>
            <a:ext cx="4695626" cy="2622079"/>
            <a:chOff x="452438" y="1422400"/>
            <a:chExt cx="4746625" cy="2684463"/>
          </a:xfrm>
        </p:grpSpPr>
        <p:sp>
          <p:nvSpPr>
            <p:cNvPr id="23567" name="Text Box 18"/>
            <p:cNvSpPr txBox="1">
              <a:spLocks noChangeArrowheads="1"/>
            </p:cNvSpPr>
            <p:nvPr/>
          </p:nvSpPr>
          <p:spPr bwMode="auto">
            <a:xfrm>
              <a:off x="2487613" y="243046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23568" name="Text Box 19"/>
            <p:cNvSpPr txBox="1">
              <a:spLocks noChangeArrowheads="1"/>
            </p:cNvSpPr>
            <p:nvPr/>
          </p:nvSpPr>
          <p:spPr bwMode="auto">
            <a:xfrm>
              <a:off x="3062288" y="243046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23569" name="Text Box 20"/>
            <p:cNvSpPr txBox="1">
              <a:spLocks noChangeArrowheads="1"/>
            </p:cNvSpPr>
            <p:nvPr/>
          </p:nvSpPr>
          <p:spPr bwMode="auto">
            <a:xfrm>
              <a:off x="3135313" y="1422400"/>
              <a:ext cx="341312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23570" name="Freeform 21"/>
            <p:cNvSpPr>
              <a:spLocks/>
            </p:cNvSpPr>
            <p:nvPr/>
          </p:nvSpPr>
          <p:spPr bwMode="auto">
            <a:xfrm>
              <a:off x="468313" y="2420938"/>
              <a:ext cx="4730750" cy="44450"/>
            </a:xfrm>
            <a:custGeom>
              <a:avLst/>
              <a:gdLst>
                <a:gd name="T0" fmla="*/ 0 w 2980"/>
                <a:gd name="T1" fmla="*/ 2147483647 h 28"/>
                <a:gd name="T2" fmla="*/ 2147483647 w 2980"/>
                <a:gd name="T3" fmla="*/ 0 h 28"/>
                <a:gd name="T4" fmla="*/ 0 60000 65536"/>
                <a:gd name="T5" fmla="*/ 0 60000 65536"/>
                <a:gd name="T6" fmla="*/ 0 w 2980"/>
                <a:gd name="T7" fmla="*/ 0 h 28"/>
                <a:gd name="T8" fmla="*/ 2980 w 2980"/>
                <a:gd name="T9" fmla="*/ 28 h 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80" h="28">
                  <a:moveTo>
                    <a:pt x="0" y="28"/>
                  </a:moveTo>
                  <a:lnTo>
                    <a:pt x="2980" y="0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1" name="Text Box 22"/>
            <p:cNvSpPr txBox="1">
              <a:spLocks noChangeArrowheads="1"/>
            </p:cNvSpPr>
            <p:nvPr/>
          </p:nvSpPr>
          <p:spPr bwMode="auto">
            <a:xfrm>
              <a:off x="471488" y="199866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23572" name="Text Box 23"/>
            <p:cNvSpPr txBox="1">
              <a:spLocks noChangeArrowheads="1"/>
            </p:cNvSpPr>
            <p:nvPr/>
          </p:nvSpPr>
          <p:spPr bwMode="auto">
            <a:xfrm>
              <a:off x="471488" y="3365500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 i="1">
                  <a:latin typeface="Times New Roman" pitchFamily="18" charset="0"/>
                </a:rPr>
                <a:t>b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  <p:sp>
          <p:nvSpPr>
            <p:cNvPr id="23573" name="Freeform 24"/>
            <p:cNvSpPr>
              <a:spLocks/>
            </p:cNvSpPr>
            <p:nvPr/>
          </p:nvSpPr>
          <p:spPr bwMode="auto">
            <a:xfrm>
              <a:off x="452438" y="3814763"/>
              <a:ext cx="4718050" cy="14287"/>
            </a:xfrm>
            <a:custGeom>
              <a:avLst/>
              <a:gdLst>
                <a:gd name="T0" fmla="*/ 0 w 2972"/>
                <a:gd name="T1" fmla="*/ 0 h 9"/>
                <a:gd name="T2" fmla="*/ 2147483647 w 2972"/>
                <a:gd name="T3" fmla="*/ 2147483647 h 9"/>
                <a:gd name="T4" fmla="*/ 0 60000 65536"/>
                <a:gd name="T5" fmla="*/ 0 60000 65536"/>
                <a:gd name="T6" fmla="*/ 0 w 2972"/>
                <a:gd name="T7" fmla="*/ 0 h 9"/>
                <a:gd name="T8" fmla="*/ 2972 w 2972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72" h="9">
                  <a:moveTo>
                    <a:pt x="0" y="0"/>
                  </a:moveTo>
                  <a:lnTo>
                    <a:pt x="2972" y="9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4" name="Freeform 25"/>
            <p:cNvSpPr>
              <a:spLocks/>
            </p:cNvSpPr>
            <p:nvPr/>
          </p:nvSpPr>
          <p:spPr bwMode="auto">
            <a:xfrm>
              <a:off x="2003425" y="1739900"/>
              <a:ext cx="1541463" cy="2366963"/>
            </a:xfrm>
            <a:custGeom>
              <a:avLst/>
              <a:gdLst>
                <a:gd name="T0" fmla="*/ 2147483647 w 971"/>
                <a:gd name="T1" fmla="*/ 0 h 1491"/>
                <a:gd name="T2" fmla="*/ 0 w 971"/>
                <a:gd name="T3" fmla="*/ 2147483647 h 1491"/>
                <a:gd name="T4" fmla="*/ 0 60000 65536"/>
                <a:gd name="T5" fmla="*/ 0 60000 65536"/>
                <a:gd name="T6" fmla="*/ 0 w 971"/>
                <a:gd name="T7" fmla="*/ 0 h 1491"/>
                <a:gd name="T8" fmla="*/ 971 w 971"/>
                <a:gd name="T9" fmla="*/ 1491 h 149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71" h="1491">
                  <a:moveTo>
                    <a:pt x="971" y="0"/>
                  </a:moveTo>
                  <a:lnTo>
                    <a:pt x="0" y="1491"/>
                  </a:lnTo>
                </a:path>
              </a:pathLst>
            </a:custGeom>
            <a:noFill/>
            <a:ln w="571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76" name="Text Box 38"/>
            <p:cNvSpPr txBox="1">
              <a:spLocks noChangeArrowheads="1"/>
            </p:cNvSpPr>
            <p:nvPr/>
          </p:nvSpPr>
          <p:spPr bwMode="auto">
            <a:xfrm>
              <a:off x="2487613" y="329406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23580" name="Text Box 43"/>
            <p:cNvSpPr txBox="1">
              <a:spLocks noChangeArrowheads="1"/>
            </p:cNvSpPr>
            <p:nvPr/>
          </p:nvSpPr>
          <p:spPr bwMode="auto">
            <a:xfrm>
              <a:off x="3348038" y="191611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4</a:t>
              </a:r>
            </a:p>
          </p:txBody>
        </p:sp>
      </p:grpSp>
      <p:sp>
        <p:nvSpPr>
          <p:cNvPr id="203820" name="Rectangle 44"/>
          <p:cNvSpPr>
            <a:spLocks noChangeArrowheads="1"/>
          </p:cNvSpPr>
          <p:nvPr/>
        </p:nvSpPr>
        <p:spPr bwMode="auto">
          <a:xfrm>
            <a:off x="6156175" y="3068960"/>
            <a:ext cx="2304257" cy="7920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Свойство 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параллельных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AutoShape 3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093296"/>
            <a:ext cx="576064" cy="50405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37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37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37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3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3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3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3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3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38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3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3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03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378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037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1000"/>
                                        <p:tgtEl>
                                          <p:spTgt spid="2037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3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03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3780"/>
                  </p:tgtEl>
                </p:cond>
              </p:nextCondLst>
            </p:seq>
          </p:childTnLst>
        </p:cTn>
      </p:par>
    </p:tnLst>
    <p:bldLst>
      <p:bldP spid="203783" grpId="0" animBg="1"/>
      <p:bldP spid="203789" grpId="0" animBg="1"/>
      <p:bldP spid="203791" grpId="0" animBg="1"/>
      <p:bldP spid="203791" grpId="1" animBg="1"/>
      <p:bldP spid="203816" grpId="0" animBg="1"/>
      <p:bldP spid="2038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Oval 2"/>
          <p:cNvSpPr>
            <a:spLocks noChangeArrowheads="1"/>
          </p:cNvSpPr>
          <p:nvPr/>
        </p:nvSpPr>
        <p:spPr bwMode="auto">
          <a:xfrm>
            <a:off x="72008" y="72008"/>
            <a:ext cx="611560" cy="54868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24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8900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400" y="5589240"/>
            <a:ext cx="1512416" cy="576064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Ответ</a:t>
            </a:r>
          </a:p>
        </p:txBody>
      </p:sp>
      <p:graphicFrame>
        <p:nvGraphicFramePr>
          <p:cNvPr id="208901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203847" y="5517232"/>
          <a:ext cx="1935171" cy="673500"/>
        </p:xfrm>
        <a:graphic>
          <a:graphicData uri="http://schemas.openxmlformats.org/presentationml/2006/ole">
            <p:oleObj spid="_x0000_s45082" name="Формула" r:id="rId3" imgW="583947" imgH="203112" progId="Equation.3">
              <p:embed/>
            </p:oleObj>
          </a:graphicData>
        </a:graphic>
      </p:graphicFrame>
      <p:sp>
        <p:nvSpPr>
          <p:cNvPr id="208902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12160" y="1628775"/>
            <a:ext cx="2520280" cy="504081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Подсказка (3)</a:t>
            </a:r>
          </a:p>
        </p:txBody>
      </p:sp>
      <p:sp>
        <p:nvSpPr>
          <p:cNvPr id="208903" name="Rectangle 7"/>
          <p:cNvSpPr>
            <a:spLocks noChangeArrowheads="1"/>
          </p:cNvSpPr>
          <p:nvPr/>
        </p:nvSpPr>
        <p:spPr bwMode="auto">
          <a:xfrm>
            <a:off x="6012160" y="2348880"/>
            <a:ext cx="2520280" cy="6480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Определите углы</a:t>
            </a:r>
          </a:p>
          <a:p>
            <a:pPr algn="ctr" eaLnBrk="1" hangingPunct="1"/>
            <a:endParaRPr lang="ru-RU" altLang="ru-RU" dirty="0"/>
          </a:p>
        </p:txBody>
      </p:sp>
      <p:sp>
        <p:nvSpPr>
          <p:cNvPr id="25610" name="Text Box 12"/>
          <p:cNvSpPr txBox="1">
            <a:spLocks noChangeArrowheads="1"/>
          </p:cNvSpPr>
          <p:nvPr/>
        </p:nvSpPr>
        <p:spPr bwMode="auto">
          <a:xfrm flipH="1">
            <a:off x="542925" y="3148013"/>
            <a:ext cx="127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25614" name="Text Box 17"/>
          <p:cNvSpPr txBox="1">
            <a:spLocks noChangeArrowheads="1"/>
          </p:cNvSpPr>
          <p:nvPr/>
        </p:nvSpPr>
        <p:spPr bwMode="auto">
          <a:xfrm>
            <a:off x="395288" y="349885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а</a:t>
            </a: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827088" y="188913"/>
            <a:ext cx="4968875" cy="1152525"/>
            <a:chOff x="521" y="119"/>
            <a:chExt cx="3130" cy="726"/>
          </a:xfrm>
        </p:grpSpPr>
        <p:sp>
          <p:nvSpPr>
            <p:cNvPr id="25630" name="Rectangle 22"/>
            <p:cNvSpPr>
              <a:spLocks noChangeArrowheads="1"/>
            </p:cNvSpPr>
            <p:nvPr/>
          </p:nvSpPr>
          <p:spPr bwMode="auto">
            <a:xfrm>
              <a:off x="521" y="119"/>
              <a:ext cx="3130" cy="72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Дано: </a:t>
              </a:r>
              <a:r>
                <a:rPr lang="ru-RU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ll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b</a:t>
              </a:r>
              <a:r>
                <a:rPr lang="ru-RU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  <a:endPara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Найти:    </a:t>
              </a:r>
              <a:endPara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25603" name="Object 23"/>
            <p:cNvGraphicFramePr>
              <a:graphicFrameLocks noChangeAspect="1"/>
            </p:cNvGraphicFramePr>
            <p:nvPr/>
          </p:nvGraphicFramePr>
          <p:xfrm>
            <a:off x="1338" y="472"/>
            <a:ext cx="363" cy="282"/>
          </p:xfrm>
          <a:graphic>
            <a:graphicData uri="http://schemas.openxmlformats.org/presentationml/2006/ole">
              <p:oleObj spid="_x0000_s45083" name="Формула" r:id="rId4" imgW="228402" imgH="177646" progId="Equation.3">
                <p:embed/>
              </p:oleObj>
            </a:graphicData>
          </a:graphic>
        </p:graphicFrame>
        <p:graphicFrame>
          <p:nvGraphicFramePr>
            <p:cNvPr id="25604" name="Object 24"/>
            <p:cNvGraphicFramePr>
              <a:graphicFrameLocks noChangeAspect="1"/>
            </p:cNvGraphicFramePr>
            <p:nvPr/>
          </p:nvGraphicFramePr>
          <p:xfrm>
            <a:off x="1882" y="228"/>
            <a:ext cx="1678" cy="304"/>
          </p:xfrm>
          <a:graphic>
            <a:graphicData uri="http://schemas.openxmlformats.org/presentationml/2006/ole">
              <p:oleObj spid="_x0000_s45084" name="Формула" r:id="rId5" imgW="1066337" imgH="203112" progId="Equation.3">
                <p:embed/>
              </p:oleObj>
            </a:graphicData>
          </a:graphic>
        </p:graphicFrame>
      </p:grpSp>
      <p:sp>
        <p:nvSpPr>
          <p:cNvPr id="208926" name="Rectangle 30"/>
          <p:cNvSpPr>
            <a:spLocks noChangeArrowheads="1"/>
          </p:cNvSpPr>
          <p:nvPr/>
        </p:nvSpPr>
        <p:spPr bwMode="auto">
          <a:xfrm>
            <a:off x="6012160" y="3212976"/>
            <a:ext cx="2520280" cy="7200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Свойство 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параллельных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452438" y="1771650"/>
            <a:ext cx="4911650" cy="3169518"/>
            <a:chOff x="452438" y="1771650"/>
            <a:chExt cx="4718050" cy="2798763"/>
          </a:xfrm>
        </p:grpSpPr>
        <p:sp>
          <p:nvSpPr>
            <p:cNvPr id="25611" name="Text Box 13"/>
            <p:cNvSpPr txBox="1">
              <a:spLocks noChangeArrowheads="1"/>
            </p:cNvSpPr>
            <p:nvPr/>
          </p:nvSpPr>
          <p:spPr bwMode="auto">
            <a:xfrm>
              <a:off x="3345954" y="342741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dirty="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25612" name="Text Box 14"/>
            <p:cNvSpPr txBox="1">
              <a:spLocks noChangeArrowheads="1"/>
            </p:cNvSpPr>
            <p:nvPr/>
          </p:nvSpPr>
          <p:spPr bwMode="auto">
            <a:xfrm>
              <a:off x="3563938" y="400367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25613" name="Text Box 15"/>
            <p:cNvSpPr txBox="1">
              <a:spLocks noChangeArrowheads="1"/>
            </p:cNvSpPr>
            <p:nvPr/>
          </p:nvSpPr>
          <p:spPr bwMode="auto">
            <a:xfrm>
              <a:off x="4356100" y="1844675"/>
              <a:ext cx="428625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25615" name="Text Box 18"/>
            <p:cNvSpPr txBox="1">
              <a:spLocks noChangeArrowheads="1"/>
            </p:cNvSpPr>
            <p:nvPr/>
          </p:nvSpPr>
          <p:spPr bwMode="auto">
            <a:xfrm>
              <a:off x="2195513" y="1771650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 i="1">
                  <a:latin typeface="Times New Roman" pitchFamily="18" charset="0"/>
                </a:rPr>
                <a:t>b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  <p:sp>
          <p:nvSpPr>
            <p:cNvPr id="25616" name="Freeform 19"/>
            <p:cNvSpPr>
              <a:spLocks/>
            </p:cNvSpPr>
            <p:nvPr/>
          </p:nvSpPr>
          <p:spPr bwMode="auto">
            <a:xfrm>
              <a:off x="452438" y="4029075"/>
              <a:ext cx="4718050" cy="14288"/>
            </a:xfrm>
            <a:custGeom>
              <a:avLst/>
              <a:gdLst>
                <a:gd name="T0" fmla="*/ 0 w 2972"/>
                <a:gd name="T1" fmla="*/ 0 h 9"/>
                <a:gd name="T2" fmla="*/ 2147483647 w 2972"/>
                <a:gd name="T3" fmla="*/ 2147483647 h 9"/>
                <a:gd name="T4" fmla="*/ 0 60000 65536"/>
                <a:gd name="T5" fmla="*/ 0 60000 65536"/>
                <a:gd name="T6" fmla="*/ 0 w 2972"/>
                <a:gd name="T7" fmla="*/ 0 h 9"/>
                <a:gd name="T8" fmla="*/ 2972 w 2972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72" h="9">
                  <a:moveTo>
                    <a:pt x="0" y="0"/>
                  </a:moveTo>
                  <a:lnTo>
                    <a:pt x="2972" y="9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7" name="Freeform 20"/>
            <p:cNvSpPr>
              <a:spLocks/>
            </p:cNvSpPr>
            <p:nvPr/>
          </p:nvSpPr>
          <p:spPr bwMode="auto">
            <a:xfrm>
              <a:off x="1116013" y="2203450"/>
              <a:ext cx="1541462" cy="2366963"/>
            </a:xfrm>
            <a:custGeom>
              <a:avLst/>
              <a:gdLst>
                <a:gd name="T0" fmla="*/ 2147483647 w 971"/>
                <a:gd name="T1" fmla="*/ 0 h 1491"/>
                <a:gd name="T2" fmla="*/ 0 w 971"/>
                <a:gd name="T3" fmla="*/ 2147483647 h 1491"/>
                <a:gd name="T4" fmla="*/ 0 60000 65536"/>
                <a:gd name="T5" fmla="*/ 0 60000 65536"/>
                <a:gd name="T6" fmla="*/ 0 w 971"/>
                <a:gd name="T7" fmla="*/ 0 h 1491"/>
                <a:gd name="T8" fmla="*/ 971 w 971"/>
                <a:gd name="T9" fmla="*/ 1491 h 149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71" h="1491">
                  <a:moveTo>
                    <a:pt x="971" y="0"/>
                  </a:moveTo>
                  <a:lnTo>
                    <a:pt x="0" y="1491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9" name="Text Box 25"/>
            <p:cNvSpPr txBox="1">
              <a:spLocks noChangeArrowheads="1"/>
            </p:cNvSpPr>
            <p:nvPr/>
          </p:nvSpPr>
          <p:spPr bwMode="auto">
            <a:xfrm>
              <a:off x="1692275" y="342741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208925" name="Text Box 29"/>
            <p:cNvSpPr txBox="1">
              <a:spLocks noChangeArrowheads="1"/>
            </p:cNvSpPr>
            <p:nvPr/>
          </p:nvSpPr>
          <p:spPr bwMode="auto">
            <a:xfrm>
              <a:off x="1116013" y="2852738"/>
              <a:ext cx="412750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3600" b="1" i="1">
                  <a:solidFill>
                    <a:srgbClr val="FF0000"/>
                  </a:solidFill>
                  <a:latin typeface="Times New Roman" pitchFamily="18" charset="0"/>
                </a:rPr>
                <a:t>х</a:t>
              </a:r>
            </a:p>
          </p:txBody>
        </p:sp>
        <p:sp>
          <p:nvSpPr>
            <p:cNvPr id="25623" name="Freeform 33"/>
            <p:cNvSpPr>
              <a:spLocks/>
            </p:cNvSpPr>
            <p:nvPr/>
          </p:nvSpPr>
          <p:spPr bwMode="auto">
            <a:xfrm>
              <a:off x="3203575" y="2203450"/>
              <a:ext cx="1541463" cy="2366963"/>
            </a:xfrm>
            <a:custGeom>
              <a:avLst/>
              <a:gdLst>
                <a:gd name="T0" fmla="*/ 2147483647 w 971"/>
                <a:gd name="T1" fmla="*/ 0 h 1491"/>
                <a:gd name="T2" fmla="*/ 0 w 971"/>
                <a:gd name="T3" fmla="*/ 2147483647 h 1491"/>
                <a:gd name="T4" fmla="*/ 0 60000 65536"/>
                <a:gd name="T5" fmla="*/ 0 60000 65536"/>
                <a:gd name="T6" fmla="*/ 0 w 971"/>
                <a:gd name="T7" fmla="*/ 0 h 1491"/>
                <a:gd name="T8" fmla="*/ 971 w 971"/>
                <a:gd name="T9" fmla="*/ 1491 h 149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71" h="1491">
                  <a:moveTo>
                    <a:pt x="971" y="0"/>
                  </a:moveTo>
                  <a:lnTo>
                    <a:pt x="0" y="1491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930" name="Freeform 34"/>
            <p:cNvSpPr>
              <a:spLocks/>
            </p:cNvSpPr>
            <p:nvPr/>
          </p:nvSpPr>
          <p:spPr bwMode="auto">
            <a:xfrm rot="9328991">
              <a:off x="1258888" y="3284538"/>
              <a:ext cx="444500" cy="685800"/>
            </a:xfrm>
            <a:custGeom>
              <a:avLst/>
              <a:gdLst>
                <a:gd name="T0" fmla="*/ 2147483647 w 280"/>
                <a:gd name="T1" fmla="*/ 2147483647 h 432"/>
                <a:gd name="T2" fmla="*/ 2147483647 w 280"/>
                <a:gd name="T3" fmla="*/ 2147483647 h 432"/>
                <a:gd name="T4" fmla="*/ 0 w 280"/>
                <a:gd name="T5" fmla="*/ 2147483647 h 432"/>
                <a:gd name="T6" fmla="*/ 2147483647 w 280"/>
                <a:gd name="T7" fmla="*/ 0 h 432"/>
                <a:gd name="T8" fmla="*/ 2147483647 w 280"/>
                <a:gd name="T9" fmla="*/ 2147483647 h 4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0"/>
                <a:gd name="T16" fmla="*/ 0 h 432"/>
                <a:gd name="T17" fmla="*/ 280 w 280"/>
                <a:gd name="T18" fmla="*/ 432 h 4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0" h="432">
                  <a:moveTo>
                    <a:pt x="280" y="408"/>
                  </a:moveTo>
                  <a:lnTo>
                    <a:pt x="104" y="248"/>
                  </a:lnTo>
                  <a:lnTo>
                    <a:pt x="0" y="432"/>
                  </a:lnTo>
                  <a:lnTo>
                    <a:pt x="64" y="0"/>
                  </a:lnTo>
                  <a:lnTo>
                    <a:pt x="272" y="408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931" name="Freeform 35"/>
            <p:cNvSpPr>
              <a:spLocks/>
            </p:cNvSpPr>
            <p:nvPr/>
          </p:nvSpPr>
          <p:spPr bwMode="auto">
            <a:xfrm rot="9328991">
              <a:off x="2987675" y="3284538"/>
              <a:ext cx="444500" cy="685800"/>
            </a:xfrm>
            <a:custGeom>
              <a:avLst/>
              <a:gdLst>
                <a:gd name="T0" fmla="*/ 2147483647 w 280"/>
                <a:gd name="T1" fmla="*/ 2147483647 h 432"/>
                <a:gd name="T2" fmla="*/ 2147483647 w 280"/>
                <a:gd name="T3" fmla="*/ 2147483647 h 432"/>
                <a:gd name="T4" fmla="*/ 0 w 280"/>
                <a:gd name="T5" fmla="*/ 2147483647 h 432"/>
                <a:gd name="T6" fmla="*/ 2147483647 w 280"/>
                <a:gd name="T7" fmla="*/ 0 h 432"/>
                <a:gd name="T8" fmla="*/ 2147483647 w 280"/>
                <a:gd name="T9" fmla="*/ 2147483647 h 4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0"/>
                <a:gd name="T16" fmla="*/ 0 h 432"/>
                <a:gd name="T17" fmla="*/ 280 w 280"/>
                <a:gd name="T18" fmla="*/ 432 h 4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0" h="432">
                  <a:moveTo>
                    <a:pt x="280" y="408"/>
                  </a:moveTo>
                  <a:lnTo>
                    <a:pt x="104" y="248"/>
                  </a:lnTo>
                  <a:lnTo>
                    <a:pt x="0" y="432"/>
                  </a:lnTo>
                  <a:lnTo>
                    <a:pt x="64" y="0"/>
                  </a:lnTo>
                  <a:lnTo>
                    <a:pt x="272" y="408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932" name="Text Box 36"/>
            <p:cNvSpPr txBox="1">
              <a:spLocks noChangeArrowheads="1"/>
            </p:cNvSpPr>
            <p:nvPr/>
          </p:nvSpPr>
          <p:spPr bwMode="auto">
            <a:xfrm>
              <a:off x="2700338" y="2924175"/>
              <a:ext cx="641350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3600" b="1" i="1">
                  <a:solidFill>
                    <a:srgbClr val="FF0000"/>
                  </a:solidFill>
                  <a:latin typeface="Times New Roman" pitchFamily="18" charset="0"/>
                </a:rPr>
                <a:t>4х</a:t>
              </a:r>
            </a:p>
          </p:txBody>
        </p:sp>
      </p:grpSp>
      <p:sp>
        <p:nvSpPr>
          <p:cNvPr id="208933" name="Rectangle 37"/>
          <p:cNvSpPr>
            <a:spLocks noChangeArrowheads="1"/>
          </p:cNvSpPr>
          <p:nvPr/>
        </p:nvSpPr>
        <p:spPr bwMode="auto">
          <a:xfrm>
            <a:off x="6012160" y="4149080"/>
            <a:ext cx="2520280" cy="5760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Вертикальные углы</a:t>
            </a:r>
          </a:p>
          <a:p>
            <a:pPr algn="ctr" eaLnBrk="1" hangingPunct="1"/>
            <a:endParaRPr lang="el-GR" alt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AutoShape 3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093296"/>
            <a:ext cx="576064" cy="50405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89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89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89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8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8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89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8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8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90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089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900"/>
                  </p:tgtEl>
                </p:cond>
              </p:nextCondLst>
            </p:seq>
          </p:childTnLst>
        </p:cTn>
      </p:par>
    </p:tnLst>
    <p:bldLst>
      <p:bldP spid="208903" grpId="0" animBg="1"/>
      <p:bldP spid="208926" grpId="0" animBg="1"/>
      <p:bldP spid="20893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Oval 2"/>
          <p:cNvSpPr>
            <a:spLocks noChangeArrowheads="1"/>
          </p:cNvSpPr>
          <p:nvPr/>
        </p:nvSpPr>
        <p:spPr bwMode="auto">
          <a:xfrm>
            <a:off x="72008" y="0"/>
            <a:ext cx="611560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25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0948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649" y="5589240"/>
            <a:ext cx="1512168" cy="576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Ответ</a:t>
            </a:r>
          </a:p>
        </p:txBody>
      </p:sp>
      <p:graphicFrame>
        <p:nvGraphicFramePr>
          <p:cNvPr id="210949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419872" y="5517232"/>
          <a:ext cx="2201863" cy="690563"/>
        </p:xfrm>
        <a:graphic>
          <a:graphicData uri="http://schemas.openxmlformats.org/presentationml/2006/ole">
            <p:oleObj spid="_x0000_s46106" name="Формула" r:id="rId3" imgW="647419" imgH="203112" progId="Equation.3">
              <p:embed/>
            </p:oleObj>
          </a:graphicData>
        </a:graphic>
      </p:graphicFrame>
      <p:sp>
        <p:nvSpPr>
          <p:cNvPr id="210950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12160" y="1628801"/>
            <a:ext cx="2448272" cy="504055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Подсказка (3)</a:t>
            </a:r>
          </a:p>
        </p:txBody>
      </p:sp>
      <p:sp>
        <p:nvSpPr>
          <p:cNvPr id="210951" name="Rectangle 7"/>
          <p:cNvSpPr>
            <a:spLocks noChangeArrowheads="1"/>
          </p:cNvSpPr>
          <p:nvPr/>
        </p:nvSpPr>
        <p:spPr bwMode="auto">
          <a:xfrm>
            <a:off x="6012160" y="2348880"/>
            <a:ext cx="2448272" cy="5760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Определите углы</a:t>
            </a:r>
          </a:p>
          <a:p>
            <a:pPr algn="ctr" eaLnBrk="1" hangingPunct="1"/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634" name="Text Box 12"/>
          <p:cNvSpPr txBox="1">
            <a:spLocks noChangeArrowheads="1"/>
          </p:cNvSpPr>
          <p:nvPr/>
        </p:nvSpPr>
        <p:spPr bwMode="auto">
          <a:xfrm flipH="1">
            <a:off x="542925" y="2933700"/>
            <a:ext cx="127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26635" name="Text Box 13"/>
          <p:cNvSpPr txBox="1">
            <a:spLocks noChangeArrowheads="1"/>
          </p:cNvSpPr>
          <p:nvPr/>
        </p:nvSpPr>
        <p:spPr bwMode="auto">
          <a:xfrm>
            <a:off x="3851275" y="3789363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2</a:t>
            </a:r>
          </a:p>
        </p:txBody>
      </p:sp>
      <p:sp>
        <p:nvSpPr>
          <p:cNvPr id="26636" name="Text Box 14"/>
          <p:cNvSpPr txBox="1">
            <a:spLocks noChangeArrowheads="1"/>
          </p:cNvSpPr>
          <p:nvPr/>
        </p:nvSpPr>
        <p:spPr bwMode="auto">
          <a:xfrm>
            <a:off x="1908175" y="2420938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3</a:t>
            </a:r>
          </a:p>
        </p:txBody>
      </p:sp>
      <p:sp>
        <p:nvSpPr>
          <p:cNvPr id="26637" name="Text Box 15"/>
          <p:cNvSpPr txBox="1">
            <a:spLocks noChangeArrowheads="1"/>
          </p:cNvSpPr>
          <p:nvPr/>
        </p:nvSpPr>
        <p:spPr bwMode="auto">
          <a:xfrm>
            <a:off x="1116013" y="1484313"/>
            <a:ext cx="3413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с</a:t>
            </a:r>
          </a:p>
        </p:txBody>
      </p:sp>
      <p:sp>
        <p:nvSpPr>
          <p:cNvPr id="26638" name="Freeform 16"/>
          <p:cNvSpPr>
            <a:spLocks/>
          </p:cNvSpPr>
          <p:nvPr/>
        </p:nvSpPr>
        <p:spPr bwMode="auto">
          <a:xfrm>
            <a:off x="468313" y="2420938"/>
            <a:ext cx="4730750" cy="44450"/>
          </a:xfrm>
          <a:custGeom>
            <a:avLst/>
            <a:gdLst>
              <a:gd name="T0" fmla="*/ 0 w 2980"/>
              <a:gd name="T1" fmla="*/ 2147483647 h 28"/>
              <a:gd name="T2" fmla="*/ 2147483647 w 2980"/>
              <a:gd name="T3" fmla="*/ 0 h 28"/>
              <a:gd name="T4" fmla="*/ 0 60000 65536"/>
              <a:gd name="T5" fmla="*/ 0 60000 65536"/>
              <a:gd name="T6" fmla="*/ 0 w 2980"/>
              <a:gd name="T7" fmla="*/ 0 h 28"/>
              <a:gd name="T8" fmla="*/ 2980 w 2980"/>
              <a:gd name="T9" fmla="*/ 28 h 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80" h="28">
                <a:moveTo>
                  <a:pt x="0" y="28"/>
                </a:moveTo>
                <a:lnTo>
                  <a:pt x="2980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39" name="Text Box 17"/>
          <p:cNvSpPr txBox="1">
            <a:spLocks noChangeArrowheads="1"/>
          </p:cNvSpPr>
          <p:nvPr/>
        </p:nvSpPr>
        <p:spPr bwMode="auto">
          <a:xfrm>
            <a:off x="471488" y="1998663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а</a:t>
            </a:r>
          </a:p>
        </p:txBody>
      </p:sp>
      <p:sp>
        <p:nvSpPr>
          <p:cNvPr id="26640" name="Text Box 18"/>
          <p:cNvSpPr txBox="1">
            <a:spLocks noChangeArrowheads="1"/>
          </p:cNvSpPr>
          <p:nvPr/>
        </p:nvSpPr>
        <p:spPr bwMode="auto">
          <a:xfrm>
            <a:off x="471488" y="33655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b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26641" name="Freeform 19"/>
          <p:cNvSpPr>
            <a:spLocks/>
          </p:cNvSpPr>
          <p:nvPr/>
        </p:nvSpPr>
        <p:spPr bwMode="auto">
          <a:xfrm>
            <a:off x="452438" y="3814763"/>
            <a:ext cx="4718050" cy="14287"/>
          </a:xfrm>
          <a:custGeom>
            <a:avLst/>
            <a:gdLst>
              <a:gd name="T0" fmla="*/ 0 w 2972"/>
              <a:gd name="T1" fmla="*/ 0 h 9"/>
              <a:gd name="T2" fmla="*/ 2147483647 w 2972"/>
              <a:gd name="T3" fmla="*/ 2147483647 h 9"/>
              <a:gd name="T4" fmla="*/ 0 60000 65536"/>
              <a:gd name="T5" fmla="*/ 0 60000 65536"/>
              <a:gd name="T6" fmla="*/ 0 w 2972"/>
              <a:gd name="T7" fmla="*/ 0 h 9"/>
              <a:gd name="T8" fmla="*/ 2972 w 2972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72" h="9">
                <a:moveTo>
                  <a:pt x="0" y="0"/>
                </a:moveTo>
                <a:lnTo>
                  <a:pt x="2972" y="9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642" name="Freeform 20"/>
          <p:cNvSpPr>
            <a:spLocks/>
          </p:cNvSpPr>
          <p:nvPr/>
        </p:nvSpPr>
        <p:spPr bwMode="auto">
          <a:xfrm>
            <a:off x="1393825" y="1582738"/>
            <a:ext cx="2859088" cy="2989262"/>
          </a:xfrm>
          <a:custGeom>
            <a:avLst/>
            <a:gdLst>
              <a:gd name="T0" fmla="*/ 0 w 1801"/>
              <a:gd name="T1" fmla="*/ 0 h 1883"/>
              <a:gd name="T2" fmla="*/ 2147483647 w 1801"/>
              <a:gd name="T3" fmla="*/ 2147483647 h 1883"/>
              <a:gd name="T4" fmla="*/ 0 60000 65536"/>
              <a:gd name="T5" fmla="*/ 0 60000 65536"/>
              <a:gd name="T6" fmla="*/ 0 w 1801"/>
              <a:gd name="T7" fmla="*/ 0 h 1883"/>
              <a:gd name="T8" fmla="*/ 1801 w 1801"/>
              <a:gd name="T9" fmla="*/ 1883 h 188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01" h="1883">
                <a:moveTo>
                  <a:pt x="0" y="0"/>
                </a:moveTo>
                <a:lnTo>
                  <a:pt x="1801" y="1883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827088" y="188913"/>
            <a:ext cx="4392613" cy="1152525"/>
            <a:chOff x="521" y="119"/>
            <a:chExt cx="2767" cy="726"/>
          </a:xfrm>
        </p:grpSpPr>
        <p:sp>
          <p:nvSpPr>
            <p:cNvPr id="26652" name="Rectangle 22"/>
            <p:cNvSpPr>
              <a:spLocks noChangeArrowheads="1"/>
            </p:cNvSpPr>
            <p:nvPr/>
          </p:nvSpPr>
          <p:spPr bwMode="auto">
            <a:xfrm>
              <a:off x="521" y="119"/>
              <a:ext cx="2767" cy="72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Дано: </a:t>
              </a:r>
              <a:r>
                <a:rPr lang="ru-RU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ll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b</a:t>
              </a:r>
              <a:r>
                <a:rPr lang="ru-RU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  <a:endPara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Найти:    </a:t>
              </a:r>
              <a:endPara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26627" name="Object 23"/>
            <p:cNvGraphicFramePr>
              <a:graphicFrameLocks noChangeAspect="1"/>
            </p:cNvGraphicFramePr>
            <p:nvPr/>
          </p:nvGraphicFramePr>
          <p:xfrm>
            <a:off x="1338" y="482"/>
            <a:ext cx="472" cy="272"/>
          </p:xfrm>
          <a:graphic>
            <a:graphicData uri="http://schemas.openxmlformats.org/presentationml/2006/ole">
              <p:oleObj spid="_x0000_s46107" name="Формула" r:id="rId4" imgW="228402" imgH="177646" progId="Equation.3">
                <p:embed/>
              </p:oleObj>
            </a:graphicData>
          </a:graphic>
        </p:graphicFrame>
        <p:graphicFrame>
          <p:nvGraphicFramePr>
            <p:cNvPr id="26628" name="Object 24"/>
            <p:cNvGraphicFramePr>
              <a:graphicFrameLocks noChangeAspect="1"/>
            </p:cNvGraphicFramePr>
            <p:nvPr/>
          </p:nvGraphicFramePr>
          <p:xfrm>
            <a:off x="1837" y="210"/>
            <a:ext cx="1314" cy="281"/>
          </p:xfrm>
          <a:graphic>
            <a:graphicData uri="http://schemas.openxmlformats.org/presentationml/2006/ole">
              <p:oleObj spid="_x0000_s46108" name="Формула" r:id="rId5" imgW="952087" imgH="203112" progId="Equation.3">
                <p:embed/>
              </p:oleObj>
            </a:graphicData>
          </a:graphic>
        </p:graphicFrame>
      </p:grpSp>
      <p:sp>
        <p:nvSpPr>
          <p:cNvPr id="26644" name="Text Box 25"/>
          <p:cNvSpPr txBox="1">
            <a:spLocks noChangeArrowheads="1"/>
          </p:cNvSpPr>
          <p:nvPr/>
        </p:nvSpPr>
        <p:spPr bwMode="auto">
          <a:xfrm>
            <a:off x="2555875" y="2420938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1</a:t>
            </a:r>
          </a:p>
        </p:txBody>
      </p:sp>
      <p:sp>
        <p:nvSpPr>
          <p:cNvPr id="210971" name="Rectangle 27"/>
          <p:cNvSpPr>
            <a:spLocks noChangeArrowheads="1"/>
          </p:cNvSpPr>
          <p:nvPr/>
        </p:nvSpPr>
        <p:spPr bwMode="auto">
          <a:xfrm>
            <a:off x="6012160" y="3140968"/>
            <a:ext cx="2448272" cy="64807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Свойство 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параллельных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0976" name="Rectangle 32"/>
          <p:cNvSpPr>
            <a:spLocks noChangeArrowheads="1"/>
          </p:cNvSpPr>
          <p:nvPr/>
        </p:nvSpPr>
        <p:spPr bwMode="auto">
          <a:xfrm>
            <a:off x="6012160" y="4005064"/>
            <a:ext cx="2448272" cy="6471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Смежные углы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0978" name="Freeform 34"/>
          <p:cNvSpPr>
            <a:spLocks/>
          </p:cNvSpPr>
          <p:nvPr/>
        </p:nvSpPr>
        <p:spPr bwMode="auto">
          <a:xfrm rot="-8037411">
            <a:off x="2460625" y="1868488"/>
            <a:ext cx="444500" cy="685800"/>
          </a:xfrm>
          <a:custGeom>
            <a:avLst/>
            <a:gdLst>
              <a:gd name="T0" fmla="*/ 2147483647 w 280"/>
              <a:gd name="T1" fmla="*/ 2147483647 h 432"/>
              <a:gd name="T2" fmla="*/ 2147483647 w 280"/>
              <a:gd name="T3" fmla="*/ 2147483647 h 432"/>
              <a:gd name="T4" fmla="*/ 0 w 280"/>
              <a:gd name="T5" fmla="*/ 2147483647 h 432"/>
              <a:gd name="T6" fmla="*/ 2147483647 w 280"/>
              <a:gd name="T7" fmla="*/ 0 h 432"/>
              <a:gd name="T8" fmla="*/ 2147483647 w 280"/>
              <a:gd name="T9" fmla="*/ 2147483647 h 4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0"/>
              <a:gd name="T16" fmla="*/ 0 h 432"/>
              <a:gd name="T17" fmla="*/ 280 w 280"/>
              <a:gd name="T18" fmla="*/ 432 h 4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0" h="432">
                <a:moveTo>
                  <a:pt x="280" y="408"/>
                </a:moveTo>
                <a:lnTo>
                  <a:pt x="104" y="248"/>
                </a:lnTo>
                <a:lnTo>
                  <a:pt x="0" y="432"/>
                </a:lnTo>
                <a:lnTo>
                  <a:pt x="64" y="0"/>
                </a:lnTo>
                <a:lnTo>
                  <a:pt x="272" y="40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0979" name="Freeform 35"/>
          <p:cNvSpPr>
            <a:spLocks/>
          </p:cNvSpPr>
          <p:nvPr/>
        </p:nvSpPr>
        <p:spPr bwMode="auto">
          <a:xfrm rot="-8037411">
            <a:off x="3756025" y="3236913"/>
            <a:ext cx="444500" cy="685800"/>
          </a:xfrm>
          <a:custGeom>
            <a:avLst/>
            <a:gdLst>
              <a:gd name="T0" fmla="*/ 2147483647 w 280"/>
              <a:gd name="T1" fmla="*/ 2147483647 h 432"/>
              <a:gd name="T2" fmla="*/ 2147483647 w 280"/>
              <a:gd name="T3" fmla="*/ 2147483647 h 432"/>
              <a:gd name="T4" fmla="*/ 0 w 280"/>
              <a:gd name="T5" fmla="*/ 2147483647 h 432"/>
              <a:gd name="T6" fmla="*/ 2147483647 w 280"/>
              <a:gd name="T7" fmla="*/ 0 h 432"/>
              <a:gd name="T8" fmla="*/ 2147483647 w 280"/>
              <a:gd name="T9" fmla="*/ 2147483647 h 4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0"/>
              <a:gd name="T16" fmla="*/ 0 h 432"/>
              <a:gd name="T17" fmla="*/ 280 w 280"/>
              <a:gd name="T18" fmla="*/ 432 h 4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0" h="432">
                <a:moveTo>
                  <a:pt x="280" y="408"/>
                </a:moveTo>
                <a:lnTo>
                  <a:pt x="104" y="248"/>
                </a:lnTo>
                <a:lnTo>
                  <a:pt x="0" y="432"/>
                </a:lnTo>
                <a:lnTo>
                  <a:pt x="64" y="0"/>
                </a:lnTo>
                <a:lnTo>
                  <a:pt x="272" y="40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" name="AutoShape 3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093296"/>
            <a:ext cx="576064" cy="50405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09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09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09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09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0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0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0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0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95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109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10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948"/>
                  </p:tgtEl>
                </p:cond>
              </p:nextCondLst>
            </p:seq>
          </p:childTnLst>
        </p:cTn>
      </p:par>
    </p:tnLst>
    <p:bldLst>
      <p:bldP spid="210951" grpId="0" animBg="1"/>
      <p:bldP spid="210971" grpId="0" animBg="1"/>
      <p:bldP spid="210976" grpId="0" animBg="1"/>
      <p:bldP spid="210978" grpId="0" animBg="1"/>
      <p:bldP spid="21097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Oval 2"/>
          <p:cNvSpPr>
            <a:spLocks noChangeArrowheads="1"/>
          </p:cNvSpPr>
          <p:nvPr/>
        </p:nvSpPr>
        <p:spPr bwMode="auto">
          <a:xfrm>
            <a:off x="72008" y="72008"/>
            <a:ext cx="611560" cy="54868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26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2996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400" y="5589240"/>
            <a:ext cx="1440408" cy="576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Ответ</a:t>
            </a:r>
          </a:p>
        </p:txBody>
      </p:sp>
      <p:graphicFrame>
        <p:nvGraphicFramePr>
          <p:cNvPr id="212997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131840" y="5517232"/>
          <a:ext cx="2201863" cy="690563"/>
        </p:xfrm>
        <a:graphic>
          <a:graphicData uri="http://schemas.openxmlformats.org/presentationml/2006/ole">
            <p:oleObj spid="_x0000_s47130" name="Формула" r:id="rId3" imgW="647419" imgH="203112" progId="Equation.3">
              <p:embed/>
            </p:oleObj>
          </a:graphicData>
        </a:graphic>
      </p:graphicFrame>
      <p:sp>
        <p:nvSpPr>
          <p:cNvPr id="212998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84168" y="1412776"/>
            <a:ext cx="2448272" cy="504056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Подсказка (3)</a:t>
            </a:r>
          </a:p>
        </p:txBody>
      </p:sp>
      <p:sp>
        <p:nvSpPr>
          <p:cNvPr id="212999" name="Rectangle 7"/>
          <p:cNvSpPr>
            <a:spLocks noChangeArrowheads="1"/>
          </p:cNvSpPr>
          <p:nvPr/>
        </p:nvSpPr>
        <p:spPr bwMode="auto">
          <a:xfrm>
            <a:off x="6084168" y="2132856"/>
            <a:ext cx="2448272" cy="5760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Определите углы</a:t>
            </a:r>
          </a:p>
          <a:p>
            <a:pPr algn="ctr" eaLnBrk="1" hangingPunct="1"/>
            <a:endParaRPr lang="ru-RU" altLang="ru-RU" dirty="0"/>
          </a:p>
        </p:txBody>
      </p:sp>
      <p:sp>
        <p:nvSpPr>
          <p:cNvPr id="28682" name="Text Box 9"/>
          <p:cNvSpPr txBox="1">
            <a:spLocks noChangeArrowheads="1"/>
          </p:cNvSpPr>
          <p:nvPr/>
        </p:nvSpPr>
        <p:spPr bwMode="auto">
          <a:xfrm flipH="1">
            <a:off x="542925" y="2933700"/>
            <a:ext cx="127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28689" name="Freeform 16"/>
          <p:cNvSpPr>
            <a:spLocks/>
          </p:cNvSpPr>
          <p:nvPr/>
        </p:nvSpPr>
        <p:spPr bwMode="auto">
          <a:xfrm>
            <a:off x="452438" y="3814763"/>
            <a:ext cx="4718050" cy="14287"/>
          </a:xfrm>
          <a:custGeom>
            <a:avLst/>
            <a:gdLst>
              <a:gd name="T0" fmla="*/ 0 w 2972"/>
              <a:gd name="T1" fmla="*/ 0 h 9"/>
              <a:gd name="T2" fmla="*/ 2147483647 w 2972"/>
              <a:gd name="T3" fmla="*/ 2147483647 h 9"/>
              <a:gd name="T4" fmla="*/ 0 60000 65536"/>
              <a:gd name="T5" fmla="*/ 0 60000 65536"/>
              <a:gd name="T6" fmla="*/ 0 w 2972"/>
              <a:gd name="T7" fmla="*/ 0 h 9"/>
              <a:gd name="T8" fmla="*/ 2972 w 2972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72" h="9">
                <a:moveTo>
                  <a:pt x="0" y="0"/>
                </a:moveTo>
                <a:lnTo>
                  <a:pt x="2972" y="9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827088" y="188913"/>
            <a:ext cx="4465638" cy="1079847"/>
            <a:chOff x="521" y="119"/>
            <a:chExt cx="2813" cy="726"/>
          </a:xfrm>
        </p:grpSpPr>
        <p:sp>
          <p:nvSpPr>
            <p:cNvPr id="28702" name="Rectangle 18"/>
            <p:cNvSpPr>
              <a:spLocks noChangeArrowheads="1"/>
            </p:cNvSpPr>
            <p:nvPr/>
          </p:nvSpPr>
          <p:spPr bwMode="auto">
            <a:xfrm>
              <a:off x="521" y="119"/>
              <a:ext cx="2813" cy="72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Дано: </a:t>
              </a:r>
              <a:r>
                <a:rPr lang="ru-RU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ll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b</a:t>
              </a:r>
              <a:r>
                <a:rPr lang="ru-RU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  <a:endPara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Найти:    </a:t>
              </a:r>
              <a:endPara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28675" name="Object 19"/>
            <p:cNvGraphicFramePr>
              <a:graphicFrameLocks noChangeAspect="1"/>
            </p:cNvGraphicFramePr>
            <p:nvPr/>
          </p:nvGraphicFramePr>
          <p:xfrm>
            <a:off x="1383" y="527"/>
            <a:ext cx="499" cy="222"/>
          </p:xfrm>
          <a:graphic>
            <a:graphicData uri="http://schemas.openxmlformats.org/presentationml/2006/ole">
              <p:oleObj spid="_x0000_s47131" name="Формула" r:id="rId4" imgW="228402" imgH="177646" progId="Equation.3">
                <p:embed/>
              </p:oleObj>
            </a:graphicData>
          </a:graphic>
        </p:graphicFrame>
        <p:graphicFrame>
          <p:nvGraphicFramePr>
            <p:cNvPr id="28676" name="Object 20"/>
            <p:cNvGraphicFramePr>
              <a:graphicFrameLocks noChangeAspect="1"/>
            </p:cNvGraphicFramePr>
            <p:nvPr/>
          </p:nvGraphicFramePr>
          <p:xfrm>
            <a:off x="1882" y="210"/>
            <a:ext cx="1332" cy="281"/>
          </p:xfrm>
          <a:graphic>
            <a:graphicData uri="http://schemas.openxmlformats.org/presentationml/2006/ole">
              <p:oleObj spid="_x0000_s47132" name="Формула" r:id="rId5" imgW="965200" imgH="203200" progId="Equation.3">
                <p:embed/>
              </p:oleObj>
            </a:graphicData>
          </a:graphic>
        </p:graphicFrame>
      </p:grpSp>
      <p:sp>
        <p:nvSpPr>
          <p:cNvPr id="213015" name="Rectangle 23"/>
          <p:cNvSpPr>
            <a:spLocks noChangeArrowheads="1"/>
          </p:cNvSpPr>
          <p:nvPr/>
        </p:nvSpPr>
        <p:spPr bwMode="auto">
          <a:xfrm>
            <a:off x="6084168" y="2924944"/>
            <a:ext cx="2448272" cy="93610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Свойство 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параллельных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3017" name="Rectangle 25"/>
          <p:cNvSpPr>
            <a:spLocks noChangeArrowheads="1"/>
          </p:cNvSpPr>
          <p:nvPr/>
        </p:nvSpPr>
        <p:spPr bwMode="auto">
          <a:xfrm>
            <a:off x="6084168" y="4077072"/>
            <a:ext cx="2448272" cy="43110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Вертикальные углы</a:t>
            </a:r>
          </a:p>
          <a:p>
            <a:pPr algn="ctr" eaLnBrk="1" hangingPunct="1"/>
            <a:endParaRPr lang="ru-RU" altLang="ru-RU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467544" y="1700808"/>
            <a:ext cx="4886325" cy="3140075"/>
            <a:chOff x="468313" y="1412875"/>
            <a:chExt cx="4886325" cy="3140075"/>
          </a:xfrm>
        </p:grpSpPr>
        <p:sp>
          <p:nvSpPr>
            <p:cNvPr id="28683" name="Text Box 10"/>
            <p:cNvSpPr txBox="1">
              <a:spLocks noChangeArrowheads="1"/>
            </p:cNvSpPr>
            <p:nvPr/>
          </p:nvSpPr>
          <p:spPr bwMode="auto">
            <a:xfrm>
              <a:off x="3203575" y="191611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28684" name="Text Box 11"/>
            <p:cNvSpPr txBox="1">
              <a:spLocks noChangeArrowheads="1"/>
            </p:cNvSpPr>
            <p:nvPr/>
          </p:nvSpPr>
          <p:spPr bwMode="auto">
            <a:xfrm>
              <a:off x="1258888" y="378936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28685" name="Text Box 12"/>
            <p:cNvSpPr txBox="1">
              <a:spLocks noChangeArrowheads="1"/>
            </p:cNvSpPr>
            <p:nvPr/>
          </p:nvSpPr>
          <p:spPr bwMode="auto">
            <a:xfrm>
              <a:off x="3851275" y="1412875"/>
              <a:ext cx="341313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28686" name="Freeform 13"/>
            <p:cNvSpPr>
              <a:spLocks/>
            </p:cNvSpPr>
            <p:nvPr/>
          </p:nvSpPr>
          <p:spPr bwMode="auto">
            <a:xfrm>
              <a:off x="468313" y="2420938"/>
              <a:ext cx="4730750" cy="44450"/>
            </a:xfrm>
            <a:custGeom>
              <a:avLst/>
              <a:gdLst>
                <a:gd name="T0" fmla="*/ 0 w 2980"/>
                <a:gd name="T1" fmla="*/ 2147483647 h 28"/>
                <a:gd name="T2" fmla="*/ 2147483647 w 2980"/>
                <a:gd name="T3" fmla="*/ 0 h 28"/>
                <a:gd name="T4" fmla="*/ 0 60000 65536"/>
                <a:gd name="T5" fmla="*/ 0 60000 65536"/>
                <a:gd name="T6" fmla="*/ 0 w 2980"/>
                <a:gd name="T7" fmla="*/ 0 h 28"/>
                <a:gd name="T8" fmla="*/ 2980 w 2980"/>
                <a:gd name="T9" fmla="*/ 28 h 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80" h="28">
                  <a:moveTo>
                    <a:pt x="0" y="28"/>
                  </a:moveTo>
                  <a:lnTo>
                    <a:pt x="2980" y="0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87" name="Text Box 14"/>
            <p:cNvSpPr txBox="1">
              <a:spLocks noChangeArrowheads="1"/>
            </p:cNvSpPr>
            <p:nvPr/>
          </p:nvSpPr>
          <p:spPr bwMode="auto">
            <a:xfrm>
              <a:off x="471488" y="199866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28688" name="Text Box 15"/>
            <p:cNvSpPr txBox="1">
              <a:spLocks noChangeArrowheads="1"/>
            </p:cNvSpPr>
            <p:nvPr/>
          </p:nvSpPr>
          <p:spPr bwMode="auto">
            <a:xfrm>
              <a:off x="471488" y="3365500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 i="1">
                  <a:latin typeface="Times New Roman" pitchFamily="18" charset="0"/>
                </a:rPr>
                <a:t>b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  <p:sp>
          <p:nvSpPr>
            <p:cNvPr id="28690" name="Freeform 17"/>
            <p:cNvSpPr>
              <a:spLocks/>
            </p:cNvSpPr>
            <p:nvPr/>
          </p:nvSpPr>
          <p:spPr bwMode="auto">
            <a:xfrm>
              <a:off x="1200150" y="1714500"/>
              <a:ext cx="3162300" cy="2838450"/>
            </a:xfrm>
            <a:custGeom>
              <a:avLst/>
              <a:gdLst>
                <a:gd name="T0" fmla="*/ 2147483647 w 1992"/>
                <a:gd name="T1" fmla="*/ 0 h 1788"/>
                <a:gd name="T2" fmla="*/ 0 w 1992"/>
                <a:gd name="T3" fmla="*/ 2147483647 h 1788"/>
                <a:gd name="T4" fmla="*/ 0 60000 65536"/>
                <a:gd name="T5" fmla="*/ 0 60000 65536"/>
                <a:gd name="T6" fmla="*/ 0 w 1992"/>
                <a:gd name="T7" fmla="*/ 0 h 1788"/>
                <a:gd name="T8" fmla="*/ 1992 w 1992"/>
                <a:gd name="T9" fmla="*/ 1788 h 178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992" h="1788">
                  <a:moveTo>
                    <a:pt x="1992" y="0"/>
                  </a:moveTo>
                  <a:lnTo>
                    <a:pt x="0" y="1788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92" name="Text Box 21"/>
            <p:cNvSpPr txBox="1">
              <a:spLocks noChangeArrowheads="1"/>
            </p:cNvSpPr>
            <p:nvPr/>
          </p:nvSpPr>
          <p:spPr bwMode="auto">
            <a:xfrm>
              <a:off x="2484438" y="3284538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213019" name="Freeform 27"/>
            <p:cNvSpPr>
              <a:spLocks/>
            </p:cNvSpPr>
            <p:nvPr/>
          </p:nvSpPr>
          <p:spPr bwMode="auto">
            <a:xfrm rot="-2296614">
              <a:off x="3635375" y="2133600"/>
              <a:ext cx="431800" cy="685800"/>
            </a:xfrm>
            <a:custGeom>
              <a:avLst/>
              <a:gdLst>
                <a:gd name="T0" fmla="*/ 2147483647 w 280"/>
                <a:gd name="T1" fmla="*/ 2147483647 h 432"/>
                <a:gd name="T2" fmla="*/ 2147483647 w 280"/>
                <a:gd name="T3" fmla="*/ 2147483647 h 432"/>
                <a:gd name="T4" fmla="*/ 0 w 280"/>
                <a:gd name="T5" fmla="*/ 2147483647 h 432"/>
                <a:gd name="T6" fmla="*/ 2147483647 w 280"/>
                <a:gd name="T7" fmla="*/ 0 h 432"/>
                <a:gd name="T8" fmla="*/ 2147483647 w 280"/>
                <a:gd name="T9" fmla="*/ 2147483647 h 4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0"/>
                <a:gd name="T16" fmla="*/ 0 h 432"/>
                <a:gd name="T17" fmla="*/ 280 w 280"/>
                <a:gd name="T18" fmla="*/ 432 h 4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0" h="432">
                  <a:moveTo>
                    <a:pt x="280" y="408"/>
                  </a:moveTo>
                  <a:lnTo>
                    <a:pt x="104" y="248"/>
                  </a:lnTo>
                  <a:lnTo>
                    <a:pt x="0" y="432"/>
                  </a:lnTo>
                  <a:lnTo>
                    <a:pt x="64" y="0"/>
                  </a:lnTo>
                  <a:lnTo>
                    <a:pt x="272" y="408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3020" name="Freeform 28"/>
            <p:cNvSpPr>
              <a:spLocks/>
            </p:cNvSpPr>
            <p:nvPr/>
          </p:nvSpPr>
          <p:spPr bwMode="auto">
            <a:xfrm rot="8853709">
              <a:off x="1908175" y="3068638"/>
              <a:ext cx="444500" cy="685800"/>
            </a:xfrm>
            <a:custGeom>
              <a:avLst/>
              <a:gdLst>
                <a:gd name="T0" fmla="*/ 2147483647 w 280"/>
                <a:gd name="T1" fmla="*/ 2147483647 h 432"/>
                <a:gd name="T2" fmla="*/ 2147483647 w 280"/>
                <a:gd name="T3" fmla="*/ 2147483647 h 432"/>
                <a:gd name="T4" fmla="*/ 0 w 280"/>
                <a:gd name="T5" fmla="*/ 2147483647 h 432"/>
                <a:gd name="T6" fmla="*/ 2147483647 w 280"/>
                <a:gd name="T7" fmla="*/ 0 h 432"/>
                <a:gd name="T8" fmla="*/ 2147483647 w 280"/>
                <a:gd name="T9" fmla="*/ 2147483647 h 4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0"/>
                <a:gd name="T16" fmla="*/ 0 h 432"/>
                <a:gd name="T17" fmla="*/ 280 w 280"/>
                <a:gd name="T18" fmla="*/ 432 h 4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0" h="432">
                  <a:moveTo>
                    <a:pt x="280" y="408"/>
                  </a:moveTo>
                  <a:lnTo>
                    <a:pt x="104" y="248"/>
                  </a:lnTo>
                  <a:lnTo>
                    <a:pt x="0" y="432"/>
                  </a:lnTo>
                  <a:lnTo>
                    <a:pt x="64" y="0"/>
                  </a:lnTo>
                  <a:lnTo>
                    <a:pt x="272" y="408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3021" name="Text Box 29"/>
            <p:cNvSpPr txBox="1">
              <a:spLocks noChangeArrowheads="1"/>
            </p:cNvSpPr>
            <p:nvPr/>
          </p:nvSpPr>
          <p:spPr bwMode="auto">
            <a:xfrm>
              <a:off x="1692275" y="2636838"/>
              <a:ext cx="412750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3600" b="1" i="1">
                  <a:solidFill>
                    <a:srgbClr val="FF0000"/>
                  </a:solidFill>
                  <a:latin typeface="Times New Roman" pitchFamily="18" charset="0"/>
                </a:rPr>
                <a:t>х</a:t>
              </a:r>
            </a:p>
          </p:txBody>
        </p:sp>
        <p:sp>
          <p:nvSpPr>
            <p:cNvPr id="213022" name="Text Box 30"/>
            <p:cNvSpPr txBox="1">
              <a:spLocks noChangeArrowheads="1"/>
            </p:cNvSpPr>
            <p:nvPr/>
          </p:nvSpPr>
          <p:spPr bwMode="auto">
            <a:xfrm>
              <a:off x="3995738" y="2708275"/>
              <a:ext cx="1358900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3600" b="1" i="1">
                  <a:solidFill>
                    <a:srgbClr val="FF0000"/>
                  </a:solidFill>
                  <a:latin typeface="Times New Roman" pitchFamily="18" charset="0"/>
                </a:rPr>
                <a:t>х + 90</a:t>
              </a:r>
            </a:p>
          </p:txBody>
        </p:sp>
      </p:grpSp>
      <p:sp>
        <p:nvSpPr>
          <p:cNvPr id="31" name="AutoShape 3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093296"/>
            <a:ext cx="576064" cy="50405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29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29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30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30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99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29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12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996"/>
                  </p:tgtEl>
                </p:cond>
              </p:nextCondLst>
            </p:seq>
          </p:childTnLst>
        </p:cTn>
      </p:par>
    </p:tnLst>
    <p:bldLst>
      <p:bldP spid="212999" grpId="0" animBg="1"/>
      <p:bldP spid="213015" grpId="0" animBg="1"/>
      <p:bldP spid="21301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Line 4"/>
          <p:cNvSpPr>
            <a:spLocks noChangeShapeType="1"/>
          </p:cNvSpPr>
          <p:nvPr/>
        </p:nvSpPr>
        <p:spPr bwMode="auto">
          <a:xfrm>
            <a:off x="2987675" y="594995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69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987824" y="3645024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28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871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788024" y="3645272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29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872" name="AutoShape 1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52748" y="3645024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27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873" name="AutoShape 1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53349" y="3645024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30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875" name="AutoShape 16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4408" y="116632"/>
            <a:ext cx="720725" cy="466725"/>
          </a:xfrm>
          <a:prstGeom prst="actionButtonHom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818709"/>
            <a:ext cx="690771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kern="10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Решение задач</a:t>
            </a:r>
          </a:p>
          <a:p>
            <a:pPr algn="ctr"/>
            <a:r>
              <a:rPr lang="ru-RU" sz="2800" b="1" kern="10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по готовым </a:t>
            </a:r>
            <a:r>
              <a:rPr lang="ru-RU" sz="2800" b="1" kern="1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чертежам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2053297"/>
            <a:ext cx="8208912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/>
            <a:r>
              <a:rPr lang="ru-RU" alt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Необходимо по рисунку записать условие задачи </a:t>
            </a:r>
          </a:p>
          <a:p>
            <a:pPr algn="ctr" eaLnBrk="1" hangingPunct="1"/>
            <a:r>
              <a:rPr lang="ru-RU" alt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ответить на поставленный вопрос.</a:t>
            </a:r>
          </a:p>
          <a:p>
            <a:pPr algn="ctr" eaLnBrk="1" hangingPunct="1"/>
            <a:r>
              <a:rPr lang="ru-RU" altLang="ru-RU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задачах подсказки отсутствуют</a:t>
            </a: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Oval 2"/>
          <p:cNvSpPr>
            <a:spLocks noChangeArrowheads="1"/>
          </p:cNvSpPr>
          <p:nvPr/>
        </p:nvSpPr>
        <p:spPr bwMode="auto">
          <a:xfrm>
            <a:off x="72008" y="72008"/>
            <a:ext cx="683568" cy="54868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27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4020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400" y="5589240"/>
            <a:ext cx="1512416" cy="576064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</a:t>
            </a:r>
          </a:p>
        </p:txBody>
      </p:sp>
      <p:graphicFrame>
        <p:nvGraphicFramePr>
          <p:cNvPr id="214021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252465" y="5524684"/>
          <a:ext cx="1535559" cy="712627"/>
        </p:xfrm>
        <a:graphic>
          <a:graphicData uri="http://schemas.openxmlformats.org/presentationml/2006/ole">
            <p:oleObj spid="_x0000_s48138" name="Формула" r:id="rId3" imgW="355292" imgH="164957" progId="Equation.3">
              <p:embed/>
            </p:oleObj>
          </a:graphicData>
        </a:graphic>
      </p:graphicFrame>
      <p:sp>
        <p:nvSpPr>
          <p:cNvPr id="29708" name="Rectangle 17"/>
          <p:cNvSpPr>
            <a:spLocks noChangeArrowheads="1"/>
          </p:cNvSpPr>
          <p:nvPr/>
        </p:nvSpPr>
        <p:spPr bwMode="auto">
          <a:xfrm>
            <a:off x="827584" y="260648"/>
            <a:ext cx="7057280" cy="100739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Прямые </a:t>
            </a:r>
            <a:r>
              <a: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а,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b, c</a:t>
            </a:r>
            <a:r>
              <a:rPr lang="en-US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пересечены прямой </a:t>
            </a:r>
            <a:r>
              <a: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en-US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Какие из прямых </a:t>
            </a:r>
            <a:r>
              <a:rPr lang="en-US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a, b, c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параллельны?</a:t>
            </a:r>
            <a:endParaRPr lang="en-US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979712" y="1484784"/>
            <a:ext cx="5036467" cy="3687167"/>
            <a:chOff x="2055813" y="2028825"/>
            <a:chExt cx="4722812" cy="3359150"/>
          </a:xfrm>
        </p:grpSpPr>
        <p:sp>
          <p:nvSpPr>
            <p:cNvPr id="29702" name="Text Box 10"/>
            <p:cNvSpPr txBox="1">
              <a:spLocks noChangeArrowheads="1"/>
            </p:cNvSpPr>
            <p:nvPr/>
          </p:nvSpPr>
          <p:spPr bwMode="auto">
            <a:xfrm>
              <a:off x="2127250" y="4076700"/>
              <a:ext cx="341313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 i="1">
                  <a:latin typeface="Times New Roman" pitchFamily="18" charset="0"/>
                </a:rPr>
                <a:t>c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  <p:sp>
          <p:nvSpPr>
            <p:cNvPr id="29703" name="Freeform 11"/>
            <p:cNvSpPr>
              <a:spLocks/>
            </p:cNvSpPr>
            <p:nvPr/>
          </p:nvSpPr>
          <p:spPr bwMode="auto">
            <a:xfrm>
              <a:off x="2124075" y="2565400"/>
              <a:ext cx="4586288" cy="1588"/>
            </a:xfrm>
            <a:custGeom>
              <a:avLst/>
              <a:gdLst>
                <a:gd name="T0" fmla="*/ 0 w 2889"/>
                <a:gd name="T1" fmla="*/ 0 h 1"/>
                <a:gd name="T2" fmla="*/ 2147483647 w 2889"/>
                <a:gd name="T3" fmla="*/ 0 h 1"/>
                <a:gd name="T4" fmla="*/ 0 60000 65536"/>
                <a:gd name="T5" fmla="*/ 0 60000 65536"/>
                <a:gd name="T6" fmla="*/ 0 w 2889"/>
                <a:gd name="T7" fmla="*/ 0 h 1"/>
                <a:gd name="T8" fmla="*/ 2889 w 2889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889" h="1">
                  <a:moveTo>
                    <a:pt x="0" y="0"/>
                  </a:moveTo>
                  <a:lnTo>
                    <a:pt x="2889" y="0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04" name="Text Box 12"/>
            <p:cNvSpPr txBox="1">
              <a:spLocks noChangeArrowheads="1"/>
            </p:cNvSpPr>
            <p:nvPr/>
          </p:nvSpPr>
          <p:spPr bwMode="auto">
            <a:xfrm>
              <a:off x="3348038" y="4868863"/>
              <a:ext cx="360362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ru-RU" sz="2800" b="1" i="1">
                  <a:latin typeface="Times New Roman" pitchFamily="18" charset="0"/>
                </a:rPr>
                <a:t>d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  <p:sp>
          <p:nvSpPr>
            <p:cNvPr id="29705" name="Freeform 13"/>
            <p:cNvSpPr>
              <a:spLocks/>
            </p:cNvSpPr>
            <p:nvPr/>
          </p:nvSpPr>
          <p:spPr bwMode="auto">
            <a:xfrm>
              <a:off x="2147888" y="3465513"/>
              <a:ext cx="4630737" cy="217487"/>
            </a:xfrm>
            <a:custGeom>
              <a:avLst/>
              <a:gdLst>
                <a:gd name="T0" fmla="*/ 0 w 2917"/>
                <a:gd name="T1" fmla="*/ 2147483647 h 137"/>
                <a:gd name="T2" fmla="*/ 2147483647 w 2917"/>
                <a:gd name="T3" fmla="*/ 0 h 137"/>
                <a:gd name="T4" fmla="*/ 0 60000 65536"/>
                <a:gd name="T5" fmla="*/ 0 60000 65536"/>
                <a:gd name="T6" fmla="*/ 0 w 2917"/>
                <a:gd name="T7" fmla="*/ 0 h 137"/>
                <a:gd name="T8" fmla="*/ 2917 w 2917"/>
                <a:gd name="T9" fmla="*/ 137 h 1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17" h="137">
                  <a:moveTo>
                    <a:pt x="0" y="137"/>
                  </a:moveTo>
                  <a:lnTo>
                    <a:pt x="2917" y="0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06" name="Text Box 14"/>
            <p:cNvSpPr txBox="1">
              <a:spLocks noChangeArrowheads="1"/>
            </p:cNvSpPr>
            <p:nvPr/>
          </p:nvSpPr>
          <p:spPr bwMode="auto">
            <a:xfrm>
              <a:off x="2127250" y="2132013"/>
              <a:ext cx="3619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 i="1">
                  <a:latin typeface="Times New Roman" pitchFamily="18" charset="0"/>
                </a:rPr>
                <a:t>a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  <p:sp>
          <p:nvSpPr>
            <p:cNvPr id="29707" name="Text Box 15"/>
            <p:cNvSpPr txBox="1">
              <a:spLocks noChangeArrowheads="1"/>
            </p:cNvSpPr>
            <p:nvPr/>
          </p:nvSpPr>
          <p:spPr bwMode="auto">
            <a:xfrm>
              <a:off x="2244725" y="3101975"/>
              <a:ext cx="36195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 i="1">
                  <a:latin typeface="Times New Roman" pitchFamily="18" charset="0"/>
                </a:rPr>
                <a:t>b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  <p:sp>
          <p:nvSpPr>
            <p:cNvPr id="29709" name="Freeform 19"/>
            <p:cNvSpPr>
              <a:spLocks/>
            </p:cNvSpPr>
            <p:nvPr/>
          </p:nvSpPr>
          <p:spPr bwMode="auto">
            <a:xfrm>
              <a:off x="3227388" y="2028825"/>
              <a:ext cx="2192337" cy="3206750"/>
            </a:xfrm>
            <a:custGeom>
              <a:avLst/>
              <a:gdLst>
                <a:gd name="T0" fmla="*/ 0 w 1381"/>
                <a:gd name="T1" fmla="*/ 2147483647 h 2020"/>
                <a:gd name="T2" fmla="*/ 2147483647 w 1381"/>
                <a:gd name="T3" fmla="*/ 0 h 2020"/>
                <a:gd name="T4" fmla="*/ 0 60000 65536"/>
                <a:gd name="T5" fmla="*/ 0 60000 65536"/>
                <a:gd name="T6" fmla="*/ 0 w 1381"/>
                <a:gd name="T7" fmla="*/ 0 h 2020"/>
                <a:gd name="T8" fmla="*/ 1381 w 1381"/>
                <a:gd name="T9" fmla="*/ 2020 h 20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381" h="2020">
                  <a:moveTo>
                    <a:pt x="0" y="2020"/>
                  </a:moveTo>
                  <a:lnTo>
                    <a:pt x="1381" y="0"/>
                  </a:lnTo>
                </a:path>
              </a:pathLst>
            </a:custGeom>
            <a:noFill/>
            <a:ln w="571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0" name="Freeform 25"/>
            <p:cNvSpPr>
              <a:spLocks/>
            </p:cNvSpPr>
            <p:nvPr/>
          </p:nvSpPr>
          <p:spPr bwMode="auto">
            <a:xfrm>
              <a:off x="2055813" y="4581525"/>
              <a:ext cx="4556125" cy="33338"/>
            </a:xfrm>
            <a:custGeom>
              <a:avLst/>
              <a:gdLst>
                <a:gd name="T0" fmla="*/ 0 w 2870"/>
                <a:gd name="T1" fmla="*/ 0 h 21"/>
                <a:gd name="T2" fmla="*/ 2147483647 w 2870"/>
                <a:gd name="T3" fmla="*/ 2147483647 h 21"/>
                <a:gd name="T4" fmla="*/ 0 60000 65536"/>
                <a:gd name="T5" fmla="*/ 0 60000 65536"/>
                <a:gd name="T6" fmla="*/ 0 w 2870"/>
                <a:gd name="T7" fmla="*/ 0 h 21"/>
                <a:gd name="T8" fmla="*/ 2870 w 2870"/>
                <a:gd name="T9" fmla="*/ 21 h 2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870" h="21">
                  <a:moveTo>
                    <a:pt x="0" y="0"/>
                  </a:moveTo>
                  <a:lnTo>
                    <a:pt x="2870" y="21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1" name="Text Box 26"/>
            <p:cNvSpPr txBox="1">
              <a:spLocks noChangeArrowheads="1"/>
            </p:cNvSpPr>
            <p:nvPr/>
          </p:nvSpPr>
          <p:spPr bwMode="auto">
            <a:xfrm>
              <a:off x="4284663" y="2492375"/>
              <a:ext cx="6604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42</a:t>
              </a:r>
              <a:r>
                <a:rPr lang="ru-RU" altLang="ru-RU" sz="2800" b="1" baseline="30000">
                  <a:latin typeface="Times New Roman" pitchFamily="18" charset="0"/>
                </a:rPr>
                <a:t>0</a:t>
              </a:r>
              <a:endParaRPr lang="ru-RU" altLang="ru-RU" sz="2800" b="1">
                <a:latin typeface="Times New Roman" pitchFamily="18" charset="0"/>
              </a:endParaRPr>
            </a:p>
          </p:txBody>
        </p:sp>
        <p:sp>
          <p:nvSpPr>
            <p:cNvPr id="29712" name="Text Box 27"/>
            <p:cNvSpPr txBox="1">
              <a:spLocks noChangeArrowheads="1"/>
            </p:cNvSpPr>
            <p:nvPr/>
          </p:nvSpPr>
          <p:spPr bwMode="auto">
            <a:xfrm>
              <a:off x="3059113" y="4076700"/>
              <a:ext cx="8382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138</a:t>
              </a:r>
              <a:r>
                <a:rPr lang="ru-RU" altLang="ru-RU" sz="2800" b="1" baseline="30000">
                  <a:latin typeface="Times New Roman" pitchFamily="18" charset="0"/>
                </a:rPr>
                <a:t>0</a:t>
              </a:r>
              <a:endParaRPr lang="ru-RU" altLang="ru-RU" sz="2800" b="1">
                <a:latin typeface="Times New Roman" pitchFamily="18" charset="0"/>
              </a:endParaRPr>
            </a:p>
          </p:txBody>
        </p:sp>
        <p:sp>
          <p:nvSpPr>
            <p:cNvPr id="29713" name="Text Box 28"/>
            <p:cNvSpPr txBox="1">
              <a:spLocks noChangeArrowheads="1"/>
            </p:cNvSpPr>
            <p:nvPr/>
          </p:nvSpPr>
          <p:spPr bwMode="auto">
            <a:xfrm>
              <a:off x="3708400" y="3068638"/>
              <a:ext cx="83820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140</a:t>
              </a:r>
              <a:r>
                <a:rPr lang="ru-RU" altLang="ru-RU" sz="2800" b="1" baseline="30000">
                  <a:latin typeface="Times New Roman" pitchFamily="18" charset="0"/>
                </a:rPr>
                <a:t>0</a:t>
              </a:r>
              <a:endParaRPr lang="ru-RU" altLang="ru-RU" sz="2800" b="1">
                <a:latin typeface="Times New Roman" pitchFamily="18" charset="0"/>
              </a:endParaRPr>
            </a:p>
          </p:txBody>
        </p:sp>
      </p:grpSp>
      <p:sp>
        <p:nvSpPr>
          <p:cNvPr id="19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093296"/>
            <a:ext cx="576064" cy="50405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40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4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4020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Oval 6"/>
          <p:cNvSpPr>
            <a:spLocks noChangeArrowheads="1"/>
          </p:cNvSpPr>
          <p:nvPr/>
        </p:nvSpPr>
        <p:spPr bwMode="auto">
          <a:xfrm>
            <a:off x="72008" y="72008"/>
            <a:ext cx="611560" cy="54868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28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331913" y="404813"/>
            <a:ext cx="2449512" cy="719137"/>
            <a:chOff x="839" y="255"/>
            <a:chExt cx="1543" cy="453"/>
          </a:xfrm>
        </p:grpSpPr>
        <p:sp>
          <p:nvSpPr>
            <p:cNvPr id="30736" name="Rectangle 8"/>
            <p:cNvSpPr>
              <a:spLocks noChangeArrowheads="1"/>
            </p:cNvSpPr>
            <p:nvPr/>
          </p:nvSpPr>
          <p:spPr bwMode="auto">
            <a:xfrm>
              <a:off x="839" y="255"/>
              <a:ext cx="1543" cy="45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Найти:    </a:t>
              </a:r>
              <a:endPara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30723" name="Object 9"/>
            <p:cNvGraphicFramePr>
              <a:graphicFrameLocks noChangeAspect="1"/>
            </p:cNvGraphicFramePr>
            <p:nvPr/>
          </p:nvGraphicFramePr>
          <p:xfrm>
            <a:off x="1701" y="300"/>
            <a:ext cx="515" cy="332"/>
          </p:xfrm>
          <a:graphic>
            <a:graphicData uri="http://schemas.openxmlformats.org/presentationml/2006/ole">
              <p:oleObj spid="_x0000_s49170" name="Формула" r:id="rId3" imgW="279158" imgH="177646" progId="Equation.3">
                <p:embed/>
              </p:oleObj>
            </a:graphicData>
          </a:graphic>
        </p:graphicFrame>
      </p:grpSp>
      <p:grpSp>
        <p:nvGrpSpPr>
          <p:cNvPr id="17" name="Группа 16"/>
          <p:cNvGrpSpPr/>
          <p:nvPr/>
        </p:nvGrpSpPr>
        <p:grpSpPr>
          <a:xfrm>
            <a:off x="1043608" y="1484785"/>
            <a:ext cx="6993905" cy="3399954"/>
            <a:chOff x="1763713" y="1700213"/>
            <a:chExt cx="6273800" cy="3184525"/>
          </a:xfrm>
        </p:grpSpPr>
        <p:sp>
          <p:nvSpPr>
            <p:cNvPr id="30726" name="Freeform 12"/>
            <p:cNvSpPr>
              <a:spLocks/>
            </p:cNvSpPr>
            <p:nvPr/>
          </p:nvSpPr>
          <p:spPr bwMode="auto">
            <a:xfrm>
              <a:off x="2090738" y="2119313"/>
              <a:ext cx="5572125" cy="2365375"/>
            </a:xfrm>
            <a:custGeom>
              <a:avLst/>
              <a:gdLst>
                <a:gd name="T0" fmla="*/ 2147483647 w 3510"/>
                <a:gd name="T1" fmla="*/ 2147483647 h 1490"/>
                <a:gd name="T2" fmla="*/ 2147483647 w 3510"/>
                <a:gd name="T3" fmla="*/ 2147483647 h 1490"/>
                <a:gd name="T4" fmla="*/ 2147483647 w 3510"/>
                <a:gd name="T5" fmla="*/ 0 h 1490"/>
                <a:gd name="T6" fmla="*/ 2147483647 w 3510"/>
                <a:gd name="T7" fmla="*/ 2147483647 h 1490"/>
                <a:gd name="T8" fmla="*/ 0 w 3510"/>
                <a:gd name="T9" fmla="*/ 2147483647 h 14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10"/>
                <a:gd name="T16" fmla="*/ 0 h 1490"/>
                <a:gd name="T17" fmla="*/ 3510 w 3510"/>
                <a:gd name="T18" fmla="*/ 1490 h 14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10" h="1490">
                  <a:moveTo>
                    <a:pt x="18" y="1490"/>
                  </a:moveTo>
                  <a:lnTo>
                    <a:pt x="649" y="9"/>
                  </a:lnTo>
                  <a:lnTo>
                    <a:pt x="2304" y="0"/>
                  </a:lnTo>
                  <a:lnTo>
                    <a:pt x="3510" y="1472"/>
                  </a:lnTo>
                  <a:lnTo>
                    <a:pt x="0" y="1472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27" name="Text Box 13"/>
            <p:cNvSpPr txBox="1">
              <a:spLocks noChangeArrowheads="1"/>
            </p:cNvSpPr>
            <p:nvPr/>
          </p:nvSpPr>
          <p:spPr bwMode="auto">
            <a:xfrm>
              <a:off x="5724525" y="1700213"/>
              <a:ext cx="420688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30728" name="Text Box 14"/>
            <p:cNvSpPr txBox="1">
              <a:spLocks noChangeArrowheads="1"/>
            </p:cNvSpPr>
            <p:nvPr/>
          </p:nvSpPr>
          <p:spPr bwMode="auto">
            <a:xfrm>
              <a:off x="1763713" y="4365625"/>
              <a:ext cx="420687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30729" name="Text Box 15"/>
            <p:cNvSpPr txBox="1">
              <a:spLocks noChangeArrowheads="1"/>
            </p:cNvSpPr>
            <p:nvPr/>
          </p:nvSpPr>
          <p:spPr bwMode="auto">
            <a:xfrm>
              <a:off x="2771775" y="1700213"/>
              <a:ext cx="420688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 dirty="0">
                  <a:latin typeface="Times New Roman" pitchFamily="18" charset="0"/>
                </a:rPr>
                <a:t>В</a:t>
              </a:r>
            </a:p>
          </p:txBody>
        </p:sp>
        <p:sp>
          <p:nvSpPr>
            <p:cNvPr id="30730" name="Text Box 16"/>
            <p:cNvSpPr txBox="1">
              <a:spLocks noChangeArrowheads="1"/>
            </p:cNvSpPr>
            <p:nvPr/>
          </p:nvSpPr>
          <p:spPr bwMode="auto">
            <a:xfrm>
              <a:off x="6732588" y="3933825"/>
              <a:ext cx="6604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>
                  <a:latin typeface="Times New Roman" pitchFamily="18" charset="0"/>
                </a:rPr>
                <a:t>50</a:t>
              </a:r>
              <a:r>
                <a:rPr lang="ru-RU" altLang="ru-RU" sz="2800" b="1" baseline="30000">
                  <a:latin typeface="Times New Roman" pitchFamily="18" charset="0"/>
                </a:rPr>
                <a:t>0</a:t>
              </a:r>
              <a:endParaRPr lang="ru-RU" altLang="ru-RU" sz="2800" b="1">
                <a:latin typeface="Times New Roman" pitchFamily="18" charset="0"/>
              </a:endParaRPr>
            </a:p>
          </p:txBody>
        </p:sp>
        <p:sp>
          <p:nvSpPr>
            <p:cNvPr id="30731" name="Text Box 17"/>
            <p:cNvSpPr txBox="1">
              <a:spLocks noChangeArrowheads="1"/>
            </p:cNvSpPr>
            <p:nvPr/>
          </p:nvSpPr>
          <p:spPr bwMode="auto">
            <a:xfrm>
              <a:off x="2268538" y="3933825"/>
              <a:ext cx="6604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>
                  <a:latin typeface="Times New Roman" pitchFamily="18" charset="0"/>
                </a:rPr>
                <a:t>70</a:t>
              </a:r>
              <a:r>
                <a:rPr lang="ru-RU" altLang="ru-RU" sz="2800" b="1" baseline="30000">
                  <a:latin typeface="Times New Roman" pitchFamily="18" charset="0"/>
                </a:rPr>
                <a:t>0</a:t>
              </a:r>
              <a:endParaRPr lang="ru-RU" altLang="ru-RU" sz="2800" b="1">
                <a:latin typeface="Times New Roman" pitchFamily="18" charset="0"/>
              </a:endParaRPr>
            </a:p>
          </p:txBody>
        </p:sp>
        <p:sp>
          <p:nvSpPr>
            <p:cNvPr id="30732" name="Text Box 18"/>
            <p:cNvSpPr txBox="1">
              <a:spLocks noChangeArrowheads="1"/>
            </p:cNvSpPr>
            <p:nvPr/>
          </p:nvSpPr>
          <p:spPr bwMode="auto">
            <a:xfrm>
              <a:off x="3059113" y="2060575"/>
              <a:ext cx="8382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>
                  <a:latin typeface="Times New Roman" pitchFamily="18" charset="0"/>
                </a:rPr>
                <a:t>1</a:t>
              </a:r>
              <a:r>
                <a:rPr lang="en-US" altLang="ru-RU" sz="2800" b="1">
                  <a:latin typeface="Times New Roman" pitchFamily="18" charset="0"/>
                </a:rPr>
                <a:t>1</a:t>
              </a:r>
              <a:r>
                <a:rPr lang="ru-RU" altLang="ru-RU" sz="2800" b="1">
                  <a:latin typeface="Times New Roman" pitchFamily="18" charset="0"/>
                </a:rPr>
                <a:t>0</a:t>
              </a:r>
              <a:r>
                <a:rPr lang="ru-RU" altLang="ru-RU" sz="2800" b="1" baseline="30000">
                  <a:latin typeface="Times New Roman" pitchFamily="18" charset="0"/>
                </a:rPr>
                <a:t>0</a:t>
              </a:r>
              <a:endParaRPr lang="ru-RU" altLang="ru-RU" sz="2800" b="1">
                <a:latin typeface="Times New Roman" pitchFamily="18" charset="0"/>
              </a:endParaRPr>
            </a:p>
          </p:txBody>
        </p:sp>
        <p:sp>
          <p:nvSpPr>
            <p:cNvPr id="30733" name="Text Box 19"/>
            <p:cNvSpPr txBox="1">
              <a:spLocks noChangeArrowheads="1"/>
            </p:cNvSpPr>
            <p:nvPr/>
          </p:nvSpPr>
          <p:spPr bwMode="auto">
            <a:xfrm>
              <a:off x="7596188" y="4365625"/>
              <a:ext cx="441325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 i="1">
                  <a:latin typeface="Times New Roman" pitchFamily="18" charset="0"/>
                </a:rPr>
                <a:t>D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</p:grpSp>
      <p:sp>
        <p:nvSpPr>
          <p:cNvPr id="216090" name="AutoShape 2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401" y="5589240"/>
            <a:ext cx="1512415" cy="576064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Ответ</a:t>
            </a:r>
          </a:p>
        </p:txBody>
      </p:sp>
      <p:graphicFrame>
        <p:nvGraphicFramePr>
          <p:cNvPr id="216091" name="Object 27"/>
          <p:cNvGraphicFramePr>
            <a:graphicFrameLocks noChangeAspect="1"/>
          </p:cNvGraphicFramePr>
          <p:nvPr/>
        </p:nvGraphicFramePr>
        <p:xfrm>
          <a:off x="3059833" y="5461666"/>
          <a:ext cx="2376264" cy="703712"/>
        </p:xfrm>
        <a:graphic>
          <a:graphicData uri="http://schemas.openxmlformats.org/presentationml/2006/ole">
            <p:oleObj spid="_x0000_s49171" name="Формула" r:id="rId4" imgW="685800" imgH="203200" progId="Equation.3">
              <p:embed/>
            </p:oleObj>
          </a:graphicData>
        </a:graphic>
      </p:graphicFrame>
      <p:sp>
        <p:nvSpPr>
          <p:cNvPr id="18" name="AutoShape 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093296"/>
            <a:ext cx="576064" cy="50405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60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6090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Oval 2"/>
          <p:cNvSpPr>
            <a:spLocks noChangeArrowheads="1"/>
          </p:cNvSpPr>
          <p:nvPr/>
        </p:nvSpPr>
        <p:spPr bwMode="auto">
          <a:xfrm>
            <a:off x="72008" y="44624"/>
            <a:ext cx="683568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29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1115616" y="332656"/>
            <a:ext cx="3744912" cy="7191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Найти:</a:t>
            </a:r>
            <a:r>
              <a:rPr lang="en-US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altLang="ru-RU" sz="2400" b="1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х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и </a:t>
            </a:r>
            <a:r>
              <a:rPr lang="ru-RU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у </a:t>
            </a:r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endParaRPr lang="en-US" altLang="ru-RU" sz="2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8129" name="AutoShape 1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331392" y="5517232"/>
            <a:ext cx="1368400" cy="64837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Ответ</a:t>
            </a:r>
          </a:p>
        </p:txBody>
      </p:sp>
      <p:graphicFrame>
        <p:nvGraphicFramePr>
          <p:cNvPr id="218130" name="Object 18"/>
          <p:cNvGraphicFramePr>
            <a:graphicFrameLocks noChangeAspect="1"/>
          </p:cNvGraphicFramePr>
          <p:nvPr/>
        </p:nvGraphicFramePr>
        <p:xfrm>
          <a:off x="2915816" y="5512450"/>
          <a:ext cx="3672408" cy="796870"/>
        </p:xfrm>
        <a:graphic>
          <a:graphicData uri="http://schemas.openxmlformats.org/presentationml/2006/ole">
            <p:oleObj spid="_x0000_s50186" name="Формула" r:id="rId3" imgW="1054100" imgH="228600" progId="Equation.3">
              <p:embed/>
            </p:oleObj>
          </a:graphicData>
        </a:graphic>
      </p:graphicFrame>
      <p:sp>
        <p:nvSpPr>
          <p:cNvPr id="31757" name="Freeform 19"/>
          <p:cNvSpPr>
            <a:spLocks/>
          </p:cNvSpPr>
          <p:nvPr/>
        </p:nvSpPr>
        <p:spPr bwMode="auto">
          <a:xfrm>
            <a:off x="2843808" y="1568450"/>
            <a:ext cx="1875830" cy="3660750"/>
          </a:xfrm>
          <a:custGeom>
            <a:avLst/>
            <a:gdLst>
              <a:gd name="T0" fmla="*/ 0 w 1325"/>
              <a:gd name="T1" fmla="*/ 2147483647 h 2560"/>
              <a:gd name="T2" fmla="*/ 2147483647 w 1325"/>
              <a:gd name="T3" fmla="*/ 0 h 2560"/>
              <a:gd name="T4" fmla="*/ 0 60000 65536"/>
              <a:gd name="T5" fmla="*/ 0 60000 65536"/>
              <a:gd name="T6" fmla="*/ 0 w 1325"/>
              <a:gd name="T7" fmla="*/ 0 h 2560"/>
              <a:gd name="T8" fmla="*/ 1325 w 1325"/>
              <a:gd name="T9" fmla="*/ 2560 h 256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325" h="2560">
                <a:moveTo>
                  <a:pt x="0" y="2560"/>
                </a:moveTo>
                <a:lnTo>
                  <a:pt x="1325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58" name="Freeform 20"/>
          <p:cNvSpPr>
            <a:spLocks/>
          </p:cNvSpPr>
          <p:nvPr/>
        </p:nvSpPr>
        <p:spPr bwMode="auto">
          <a:xfrm>
            <a:off x="4787900" y="2438400"/>
            <a:ext cx="1644650" cy="3181350"/>
          </a:xfrm>
          <a:custGeom>
            <a:avLst/>
            <a:gdLst>
              <a:gd name="T0" fmla="*/ 0 w 1036"/>
              <a:gd name="T1" fmla="*/ 2147483647 h 2004"/>
              <a:gd name="T2" fmla="*/ 2147483647 w 1036"/>
              <a:gd name="T3" fmla="*/ 0 h 2004"/>
              <a:gd name="T4" fmla="*/ 0 60000 65536"/>
              <a:gd name="T5" fmla="*/ 0 60000 65536"/>
              <a:gd name="T6" fmla="*/ 0 w 1036"/>
              <a:gd name="T7" fmla="*/ 0 h 2004"/>
              <a:gd name="T8" fmla="*/ 1036 w 1036"/>
              <a:gd name="T9" fmla="*/ 2004 h 200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036" h="2004">
                <a:moveTo>
                  <a:pt x="0" y="2004"/>
                </a:moveTo>
                <a:lnTo>
                  <a:pt x="1036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1454151" y="1306513"/>
            <a:ext cx="5782146" cy="3634655"/>
            <a:chOff x="1454150" y="1306513"/>
            <a:chExt cx="6137275" cy="4021137"/>
          </a:xfrm>
        </p:grpSpPr>
        <p:sp>
          <p:nvSpPr>
            <p:cNvPr id="31749" name="Freeform 7"/>
            <p:cNvSpPr>
              <a:spLocks/>
            </p:cNvSpPr>
            <p:nvPr/>
          </p:nvSpPr>
          <p:spPr bwMode="auto">
            <a:xfrm>
              <a:off x="1454150" y="1306513"/>
              <a:ext cx="5703888" cy="4021137"/>
            </a:xfrm>
            <a:custGeom>
              <a:avLst/>
              <a:gdLst>
                <a:gd name="T0" fmla="*/ 2147483647 w 3593"/>
                <a:gd name="T1" fmla="*/ 0 h 2533"/>
                <a:gd name="T2" fmla="*/ 2147483647 w 3593"/>
                <a:gd name="T3" fmla="*/ 2147483647 h 2533"/>
                <a:gd name="T4" fmla="*/ 0 w 3593"/>
                <a:gd name="T5" fmla="*/ 2147483647 h 2533"/>
                <a:gd name="T6" fmla="*/ 0 60000 65536"/>
                <a:gd name="T7" fmla="*/ 0 60000 65536"/>
                <a:gd name="T8" fmla="*/ 0 60000 65536"/>
                <a:gd name="T9" fmla="*/ 0 w 3593"/>
                <a:gd name="T10" fmla="*/ 0 h 2533"/>
                <a:gd name="T11" fmla="*/ 3593 w 3593"/>
                <a:gd name="T12" fmla="*/ 2533 h 25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593" h="2533">
                  <a:moveTo>
                    <a:pt x="860" y="0"/>
                  </a:moveTo>
                  <a:lnTo>
                    <a:pt x="3593" y="1893"/>
                  </a:lnTo>
                  <a:lnTo>
                    <a:pt x="0" y="2533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50" name="Text Box 8"/>
            <p:cNvSpPr txBox="1">
              <a:spLocks noChangeArrowheads="1"/>
            </p:cNvSpPr>
            <p:nvPr/>
          </p:nvSpPr>
          <p:spPr bwMode="auto">
            <a:xfrm>
              <a:off x="6011863" y="3068638"/>
              <a:ext cx="401637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Р</a:t>
              </a:r>
            </a:p>
          </p:txBody>
        </p:sp>
        <p:sp>
          <p:nvSpPr>
            <p:cNvPr id="31751" name="Text Box 9"/>
            <p:cNvSpPr txBox="1">
              <a:spLocks noChangeArrowheads="1"/>
            </p:cNvSpPr>
            <p:nvPr/>
          </p:nvSpPr>
          <p:spPr bwMode="auto">
            <a:xfrm>
              <a:off x="4714875" y="4652963"/>
              <a:ext cx="420688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Е</a:t>
              </a:r>
            </a:p>
          </p:txBody>
        </p:sp>
        <p:sp>
          <p:nvSpPr>
            <p:cNvPr id="31752" name="Text Box 10"/>
            <p:cNvSpPr txBox="1">
              <a:spLocks noChangeArrowheads="1"/>
            </p:cNvSpPr>
            <p:nvPr/>
          </p:nvSpPr>
          <p:spPr bwMode="auto">
            <a:xfrm>
              <a:off x="3779838" y="2205038"/>
              <a:ext cx="42545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К</a:t>
              </a:r>
            </a:p>
          </p:txBody>
        </p:sp>
        <p:sp>
          <p:nvSpPr>
            <p:cNvPr id="31753" name="Text Box 12"/>
            <p:cNvSpPr txBox="1">
              <a:spLocks noChangeArrowheads="1"/>
            </p:cNvSpPr>
            <p:nvPr/>
          </p:nvSpPr>
          <p:spPr bwMode="auto">
            <a:xfrm>
              <a:off x="3851275" y="1628775"/>
              <a:ext cx="6604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>
                  <a:latin typeface="Times New Roman" pitchFamily="18" charset="0"/>
                </a:rPr>
                <a:t>70</a:t>
              </a:r>
              <a:r>
                <a:rPr lang="ru-RU" altLang="ru-RU" sz="2800" b="1" baseline="30000">
                  <a:latin typeface="Times New Roman" pitchFamily="18" charset="0"/>
                </a:rPr>
                <a:t>0</a:t>
              </a:r>
              <a:endParaRPr lang="ru-RU" altLang="ru-RU" sz="2800" b="1">
                <a:latin typeface="Times New Roman" pitchFamily="18" charset="0"/>
              </a:endParaRPr>
            </a:p>
          </p:txBody>
        </p:sp>
        <p:sp>
          <p:nvSpPr>
            <p:cNvPr id="31754" name="Text Box 13"/>
            <p:cNvSpPr txBox="1">
              <a:spLocks noChangeArrowheads="1"/>
            </p:cNvSpPr>
            <p:nvPr/>
          </p:nvSpPr>
          <p:spPr bwMode="auto">
            <a:xfrm>
              <a:off x="5219700" y="4508500"/>
              <a:ext cx="412750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3600" b="1" i="1">
                  <a:solidFill>
                    <a:srgbClr val="FF0000"/>
                  </a:solidFill>
                  <a:latin typeface="Times New Roman" pitchFamily="18" charset="0"/>
                </a:rPr>
                <a:t>x</a:t>
              </a:r>
              <a:endParaRPr lang="ru-RU" altLang="ru-RU" sz="3600" b="1" i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31755" name="Text Box 14"/>
            <p:cNvSpPr txBox="1">
              <a:spLocks noChangeArrowheads="1"/>
            </p:cNvSpPr>
            <p:nvPr/>
          </p:nvSpPr>
          <p:spPr bwMode="auto">
            <a:xfrm>
              <a:off x="7091363" y="4221163"/>
              <a:ext cx="500062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М</a:t>
              </a:r>
            </a:p>
          </p:txBody>
        </p:sp>
        <p:sp>
          <p:nvSpPr>
            <p:cNvPr id="31759" name="Text Box 21"/>
            <p:cNvSpPr txBox="1">
              <a:spLocks noChangeArrowheads="1"/>
            </p:cNvSpPr>
            <p:nvPr/>
          </p:nvSpPr>
          <p:spPr bwMode="auto">
            <a:xfrm>
              <a:off x="2554288" y="4652963"/>
              <a:ext cx="420687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 i="1">
                  <a:latin typeface="Times New Roman" pitchFamily="18" charset="0"/>
                </a:rPr>
                <a:t>F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  <p:sp>
          <p:nvSpPr>
            <p:cNvPr id="31760" name="Text Box 22"/>
            <p:cNvSpPr txBox="1">
              <a:spLocks noChangeArrowheads="1"/>
            </p:cNvSpPr>
            <p:nvPr/>
          </p:nvSpPr>
          <p:spPr bwMode="auto">
            <a:xfrm>
              <a:off x="5651500" y="3644900"/>
              <a:ext cx="6604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>
                  <a:latin typeface="Times New Roman" pitchFamily="18" charset="0"/>
                </a:rPr>
                <a:t>70</a:t>
              </a:r>
              <a:r>
                <a:rPr lang="ru-RU" altLang="ru-RU" sz="2800" b="1" baseline="30000">
                  <a:latin typeface="Times New Roman" pitchFamily="18" charset="0"/>
                </a:rPr>
                <a:t>0</a:t>
              </a:r>
              <a:endParaRPr lang="ru-RU" altLang="ru-RU" sz="2800" b="1">
                <a:latin typeface="Times New Roman" pitchFamily="18" charset="0"/>
              </a:endParaRPr>
            </a:p>
          </p:txBody>
        </p:sp>
        <p:sp>
          <p:nvSpPr>
            <p:cNvPr id="31761" name="Text Box 23"/>
            <p:cNvSpPr txBox="1">
              <a:spLocks noChangeArrowheads="1"/>
            </p:cNvSpPr>
            <p:nvPr/>
          </p:nvSpPr>
          <p:spPr bwMode="auto">
            <a:xfrm>
              <a:off x="3059113" y="4508500"/>
              <a:ext cx="6604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>
                  <a:latin typeface="Times New Roman" pitchFamily="18" charset="0"/>
                </a:rPr>
                <a:t>52</a:t>
              </a:r>
              <a:r>
                <a:rPr lang="ru-RU" altLang="ru-RU" sz="2800" b="1" baseline="30000">
                  <a:latin typeface="Times New Roman" pitchFamily="18" charset="0"/>
                </a:rPr>
                <a:t>0</a:t>
              </a:r>
              <a:endParaRPr lang="ru-RU" altLang="ru-RU" sz="2800" b="1">
                <a:latin typeface="Times New Roman" pitchFamily="18" charset="0"/>
              </a:endParaRPr>
            </a:p>
          </p:txBody>
        </p:sp>
        <p:sp>
          <p:nvSpPr>
            <p:cNvPr id="31762" name="Text Box 24"/>
            <p:cNvSpPr txBox="1">
              <a:spLocks noChangeArrowheads="1"/>
            </p:cNvSpPr>
            <p:nvPr/>
          </p:nvSpPr>
          <p:spPr bwMode="auto">
            <a:xfrm>
              <a:off x="5435600" y="3932238"/>
              <a:ext cx="387350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3600" b="1" i="1">
                  <a:solidFill>
                    <a:srgbClr val="FF0000"/>
                  </a:solidFill>
                  <a:latin typeface="Times New Roman" pitchFamily="18" charset="0"/>
                </a:rPr>
                <a:t>y</a:t>
              </a:r>
              <a:endParaRPr lang="ru-RU" altLang="ru-RU" sz="3600" b="1" i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20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093296"/>
            <a:ext cx="576064" cy="50405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8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8129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Oval 2"/>
          <p:cNvSpPr>
            <a:spLocks noChangeArrowheads="1"/>
          </p:cNvSpPr>
          <p:nvPr/>
        </p:nvSpPr>
        <p:spPr bwMode="auto">
          <a:xfrm>
            <a:off x="72008" y="0"/>
            <a:ext cx="683568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30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331913" y="476250"/>
            <a:ext cx="3024187" cy="719137"/>
            <a:chOff x="839" y="300"/>
            <a:chExt cx="1905" cy="453"/>
          </a:xfrm>
        </p:grpSpPr>
        <p:sp>
          <p:nvSpPr>
            <p:cNvPr id="32792" name="Rectangle 4"/>
            <p:cNvSpPr>
              <a:spLocks noChangeArrowheads="1"/>
            </p:cNvSpPr>
            <p:nvPr/>
          </p:nvSpPr>
          <p:spPr bwMode="auto">
            <a:xfrm>
              <a:off x="839" y="300"/>
              <a:ext cx="1905" cy="45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Найти:    </a:t>
              </a:r>
              <a:endParaRPr lang="en-US" altLang="ru-RU" sz="2400" b="1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32771" name="Object 5"/>
            <p:cNvGraphicFramePr>
              <a:graphicFrameLocks noChangeAspect="1"/>
            </p:cNvGraphicFramePr>
            <p:nvPr/>
          </p:nvGraphicFramePr>
          <p:xfrm>
            <a:off x="1655" y="391"/>
            <a:ext cx="771" cy="271"/>
          </p:xfrm>
          <a:graphic>
            <a:graphicData uri="http://schemas.openxmlformats.org/presentationml/2006/ole">
              <p:oleObj spid="_x0000_s51218" name="Формула" r:id="rId3" imgW="469696" imgH="165028" progId="Equation.3">
                <p:embed/>
              </p:oleObj>
            </a:graphicData>
          </a:graphic>
        </p:graphicFrame>
      </p:grpSp>
      <p:sp>
        <p:nvSpPr>
          <p:cNvPr id="219153" name="AutoShape 1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331392" y="5589240"/>
            <a:ext cx="1584424" cy="576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Ответ</a:t>
            </a:r>
          </a:p>
        </p:txBody>
      </p:sp>
      <p:graphicFrame>
        <p:nvGraphicFramePr>
          <p:cNvPr id="219154" name="Object 18"/>
          <p:cNvGraphicFramePr>
            <a:graphicFrameLocks noChangeAspect="1"/>
          </p:cNvGraphicFramePr>
          <p:nvPr/>
        </p:nvGraphicFramePr>
        <p:xfrm>
          <a:off x="3059831" y="5517232"/>
          <a:ext cx="2786887" cy="685229"/>
        </p:xfrm>
        <a:graphic>
          <a:graphicData uri="http://schemas.openxmlformats.org/presentationml/2006/ole">
            <p:oleObj spid="_x0000_s51219" name="Формула" r:id="rId4" imgW="825500" imgH="203200" progId="Equation.3">
              <p:embed/>
            </p:oleObj>
          </a:graphicData>
        </a:graphic>
      </p:graphicFrame>
      <p:grpSp>
        <p:nvGrpSpPr>
          <p:cNvPr id="26" name="Группа 25"/>
          <p:cNvGrpSpPr/>
          <p:nvPr/>
        </p:nvGrpSpPr>
        <p:grpSpPr>
          <a:xfrm>
            <a:off x="1979712" y="1340768"/>
            <a:ext cx="5111973" cy="3816647"/>
            <a:chOff x="1692275" y="1052513"/>
            <a:chExt cx="5676900" cy="4191000"/>
          </a:xfrm>
        </p:grpSpPr>
        <p:sp>
          <p:nvSpPr>
            <p:cNvPr id="32774" name="Text Box 8"/>
            <p:cNvSpPr txBox="1">
              <a:spLocks noChangeArrowheads="1"/>
            </p:cNvSpPr>
            <p:nvPr/>
          </p:nvSpPr>
          <p:spPr bwMode="auto">
            <a:xfrm>
              <a:off x="6948488" y="4724400"/>
              <a:ext cx="420687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 dirty="0">
                  <a:latin typeface="Times New Roman" pitchFamily="18" charset="0"/>
                </a:rPr>
                <a:t>С</a:t>
              </a:r>
            </a:p>
          </p:txBody>
        </p:sp>
        <p:sp>
          <p:nvSpPr>
            <p:cNvPr id="32775" name="Text Box 9"/>
            <p:cNvSpPr txBox="1">
              <a:spLocks noChangeArrowheads="1"/>
            </p:cNvSpPr>
            <p:nvPr/>
          </p:nvSpPr>
          <p:spPr bwMode="auto">
            <a:xfrm>
              <a:off x="1692275" y="4724400"/>
              <a:ext cx="420688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32776" name="Text Box 10"/>
            <p:cNvSpPr txBox="1">
              <a:spLocks noChangeArrowheads="1"/>
            </p:cNvSpPr>
            <p:nvPr/>
          </p:nvSpPr>
          <p:spPr bwMode="auto">
            <a:xfrm>
              <a:off x="2987675" y="1052513"/>
              <a:ext cx="420688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ru-RU" altLang="ru-RU" sz="2800" b="1" i="1">
                  <a:latin typeface="Times New Roman" pitchFamily="18" charset="0"/>
                </a:rPr>
                <a:t>В</a:t>
              </a:r>
            </a:p>
          </p:txBody>
        </p:sp>
        <p:sp>
          <p:nvSpPr>
            <p:cNvPr id="32777" name="Text Box 11"/>
            <p:cNvSpPr txBox="1">
              <a:spLocks noChangeArrowheads="1"/>
            </p:cNvSpPr>
            <p:nvPr/>
          </p:nvSpPr>
          <p:spPr bwMode="auto">
            <a:xfrm>
              <a:off x="5867400" y="4292600"/>
              <a:ext cx="6604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>
                  <a:latin typeface="Times New Roman" pitchFamily="18" charset="0"/>
                </a:rPr>
                <a:t>37</a:t>
              </a:r>
              <a:r>
                <a:rPr lang="ru-RU" altLang="ru-RU" sz="2800" b="1" baseline="30000">
                  <a:latin typeface="Times New Roman" pitchFamily="18" charset="0"/>
                </a:rPr>
                <a:t>0</a:t>
              </a:r>
              <a:endParaRPr lang="ru-RU" altLang="ru-RU" sz="2800" b="1">
                <a:latin typeface="Times New Roman" pitchFamily="18" charset="0"/>
              </a:endParaRPr>
            </a:p>
          </p:txBody>
        </p:sp>
        <p:sp>
          <p:nvSpPr>
            <p:cNvPr id="32779" name="AutoShape 20"/>
            <p:cNvSpPr>
              <a:spLocks noChangeArrowheads="1"/>
            </p:cNvSpPr>
            <p:nvPr/>
          </p:nvSpPr>
          <p:spPr bwMode="auto">
            <a:xfrm>
              <a:off x="2124075" y="1557338"/>
              <a:ext cx="4824413" cy="3240087"/>
            </a:xfrm>
            <a:prstGeom prst="triangle">
              <a:avLst>
                <a:gd name="adj" fmla="val 23231"/>
              </a:avLst>
            </a:prstGeom>
            <a:noFill/>
            <a:ln w="57150">
              <a:solidFill>
                <a:srgbClr val="0033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32780" name="Text Box 21"/>
            <p:cNvSpPr txBox="1">
              <a:spLocks noChangeArrowheads="1"/>
            </p:cNvSpPr>
            <p:nvPr/>
          </p:nvSpPr>
          <p:spPr bwMode="auto">
            <a:xfrm>
              <a:off x="2411413" y="2420938"/>
              <a:ext cx="441325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 i="1" dirty="0">
                  <a:latin typeface="Times New Roman" pitchFamily="18" charset="0"/>
                </a:rPr>
                <a:t>D</a:t>
              </a:r>
              <a:endParaRPr lang="ru-RU" altLang="ru-RU" sz="2800" b="1" i="1" dirty="0">
                <a:latin typeface="Times New Roman" pitchFamily="18" charset="0"/>
              </a:endParaRPr>
            </a:p>
          </p:txBody>
        </p:sp>
        <p:sp>
          <p:nvSpPr>
            <p:cNvPr id="32781" name="Text Box 22"/>
            <p:cNvSpPr txBox="1">
              <a:spLocks noChangeArrowheads="1"/>
            </p:cNvSpPr>
            <p:nvPr/>
          </p:nvSpPr>
          <p:spPr bwMode="auto">
            <a:xfrm>
              <a:off x="4932363" y="2565400"/>
              <a:ext cx="420687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ru-RU" sz="2800" b="1" i="1">
                  <a:latin typeface="Times New Roman" pitchFamily="18" charset="0"/>
                </a:rPr>
                <a:t>E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  <p:sp>
          <p:nvSpPr>
            <p:cNvPr id="32782" name="Freeform 23"/>
            <p:cNvSpPr>
              <a:spLocks/>
            </p:cNvSpPr>
            <p:nvPr/>
          </p:nvSpPr>
          <p:spPr bwMode="auto">
            <a:xfrm>
              <a:off x="2133600" y="2873375"/>
              <a:ext cx="2582863" cy="1916113"/>
            </a:xfrm>
            <a:custGeom>
              <a:avLst/>
              <a:gdLst>
                <a:gd name="T0" fmla="*/ 0 w 1627"/>
                <a:gd name="T1" fmla="*/ 2147483647 h 1207"/>
                <a:gd name="T2" fmla="*/ 2147483647 w 1627"/>
                <a:gd name="T3" fmla="*/ 0 h 1207"/>
                <a:gd name="T4" fmla="*/ 2147483647 w 1627"/>
                <a:gd name="T5" fmla="*/ 0 h 1207"/>
                <a:gd name="T6" fmla="*/ 0 60000 65536"/>
                <a:gd name="T7" fmla="*/ 0 60000 65536"/>
                <a:gd name="T8" fmla="*/ 0 60000 65536"/>
                <a:gd name="T9" fmla="*/ 0 w 1627"/>
                <a:gd name="T10" fmla="*/ 0 h 1207"/>
                <a:gd name="T11" fmla="*/ 1627 w 1627"/>
                <a:gd name="T12" fmla="*/ 1207 h 120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27" h="1207">
                  <a:moveTo>
                    <a:pt x="0" y="1207"/>
                  </a:moveTo>
                  <a:lnTo>
                    <a:pt x="1627" y="0"/>
                  </a:lnTo>
                  <a:lnTo>
                    <a:pt x="421" y="0"/>
                  </a:lnTo>
                </a:path>
              </a:pathLst>
            </a:custGeom>
            <a:noFill/>
            <a:ln w="57150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3" name="Freeform 24"/>
            <p:cNvSpPr>
              <a:spLocks/>
            </p:cNvSpPr>
            <p:nvPr/>
          </p:nvSpPr>
          <p:spPr bwMode="auto">
            <a:xfrm>
              <a:off x="3635375" y="2708275"/>
              <a:ext cx="114300" cy="250825"/>
            </a:xfrm>
            <a:custGeom>
              <a:avLst/>
              <a:gdLst>
                <a:gd name="T0" fmla="*/ 0 w 72"/>
                <a:gd name="T1" fmla="*/ 0 h 158"/>
                <a:gd name="T2" fmla="*/ 2147483647 w 72"/>
                <a:gd name="T3" fmla="*/ 2147483647 h 158"/>
                <a:gd name="T4" fmla="*/ 0 60000 65536"/>
                <a:gd name="T5" fmla="*/ 0 60000 65536"/>
                <a:gd name="T6" fmla="*/ 0 w 72"/>
                <a:gd name="T7" fmla="*/ 0 h 158"/>
                <a:gd name="T8" fmla="*/ 72 w 72"/>
                <a:gd name="T9" fmla="*/ 158 h 15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2" h="158">
                  <a:moveTo>
                    <a:pt x="0" y="0"/>
                  </a:moveTo>
                  <a:lnTo>
                    <a:pt x="72" y="158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4" name="Freeform 25"/>
            <p:cNvSpPr>
              <a:spLocks/>
            </p:cNvSpPr>
            <p:nvPr/>
          </p:nvSpPr>
          <p:spPr bwMode="auto">
            <a:xfrm>
              <a:off x="3708400" y="2708275"/>
              <a:ext cx="114300" cy="250825"/>
            </a:xfrm>
            <a:custGeom>
              <a:avLst/>
              <a:gdLst>
                <a:gd name="T0" fmla="*/ 0 w 72"/>
                <a:gd name="T1" fmla="*/ 0 h 158"/>
                <a:gd name="T2" fmla="*/ 2147483647 w 72"/>
                <a:gd name="T3" fmla="*/ 2147483647 h 158"/>
                <a:gd name="T4" fmla="*/ 0 60000 65536"/>
                <a:gd name="T5" fmla="*/ 0 60000 65536"/>
                <a:gd name="T6" fmla="*/ 0 w 72"/>
                <a:gd name="T7" fmla="*/ 0 h 158"/>
                <a:gd name="T8" fmla="*/ 72 w 72"/>
                <a:gd name="T9" fmla="*/ 158 h 15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2" h="158">
                  <a:moveTo>
                    <a:pt x="0" y="0"/>
                  </a:moveTo>
                  <a:lnTo>
                    <a:pt x="72" y="158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5" name="Freeform 26"/>
            <p:cNvSpPr>
              <a:spLocks/>
            </p:cNvSpPr>
            <p:nvPr/>
          </p:nvSpPr>
          <p:spPr bwMode="auto">
            <a:xfrm>
              <a:off x="2411413" y="3573463"/>
              <a:ext cx="114300" cy="250825"/>
            </a:xfrm>
            <a:custGeom>
              <a:avLst/>
              <a:gdLst>
                <a:gd name="T0" fmla="*/ 0 w 72"/>
                <a:gd name="T1" fmla="*/ 0 h 158"/>
                <a:gd name="T2" fmla="*/ 2147483647 w 72"/>
                <a:gd name="T3" fmla="*/ 2147483647 h 158"/>
                <a:gd name="T4" fmla="*/ 0 60000 65536"/>
                <a:gd name="T5" fmla="*/ 0 60000 65536"/>
                <a:gd name="T6" fmla="*/ 0 w 72"/>
                <a:gd name="T7" fmla="*/ 0 h 158"/>
                <a:gd name="T8" fmla="*/ 72 w 72"/>
                <a:gd name="T9" fmla="*/ 158 h 15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2" h="158">
                  <a:moveTo>
                    <a:pt x="0" y="0"/>
                  </a:moveTo>
                  <a:lnTo>
                    <a:pt x="72" y="158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6" name="Freeform 27"/>
            <p:cNvSpPr>
              <a:spLocks/>
            </p:cNvSpPr>
            <p:nvPr/>
          </p:nvSpPr>
          <p:spPr bwMode="auto">
            <a:xfrm>
              <a:off x="2484438" y="3573463"/>
              <a:ext cx="114300" cy="250825"/>
            </a:xfrm>
            <a:custGeom>
              <a:avLst/>
              <a:gdLst>
                <a:gd name="T0" fmla="*/ 0 w 72"/>
                <a:gd name="T1" fmla="*/ 0 h 158"/>
                <a:gd name="T2" fmla="*/ 2147483647 w 72"/>
                <a:gd name="T3" fmla="*/ 2147483647 h 158"/>
                <a:gd name="T4" fmla="*/ 0 60000 65536"/>
                <a:gd name="T5" fmla="*/ 0 60000 65536"/>
                <a:gd name="T6" fmla="*/ 0 w 72"/>
                <a:gd name="T7" fmla="*/ 0 h 158"/>
                <a:gd name="T8" fmla="*/ 72 w 72"/>
                <a:gd name="T9" fmla="*/ 158 h 15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2" h="158">
                  <a:moveTo>
                    <a:pt x="0" y="0"/>
                  </a:moveTo>
                  <a:lnTo>
                    <a:pt x="72" y="158"/>
                  </a:ln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7" name="Freeform 29"/>
            <p:cNvSpPr>
              <a:spLocks/>
            </p:cNvSpPr>
            <p:nvPr/>
          </p:nvSpPr>
          <p:spPr bwMode="auto">
            <a:xfrm>
              <a:off x="5651500" y="3716338"/>
              <a:ext cx="228600" cy="144462"/>
            </a:xfrm>
            <a:custGeom>
              <a:avLst/>
              <a:gdLst>
                <a:gd name="T0" fmla="*/ 2147483647 w 144"/>
                <a:gd name="T1" fmla="*/ 0 h 91"/>
                <a:gd name="T2" fmla="*/ 0 w 144"/>
                <a:gd name="T3" fmla="*/ 2147483647 h 91"/>
                <a:gd name="T4" fmla="*/ 0 60000 65536"/>
                <a:gd name="T5" fmla="*/ 0 60000 65536"/>
                <a:gd name="T6" fmla="*/ 0 w 144"/>
                <a:gd name="T7" fmla="*/ 0 h 91"/>
                <a:gd name="T8" fmla="*/ 144 w 144"/>
                <a:gd name="T9" fmla="*/ 91 h 9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44" h="91">
                  <a:moveTo>
                    <a:pt x="144" y="0"/>
                  </a:moveTo>
                  <a:lnTo>
                    <a:pt x="0" y="91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8" name="Freeform 30"/>
            <p:cNvSpPr>
              <a:spLocks/>
            </p:cNvSpPr>
            <p:nvPr/>
          </p:nvSpPr>
          <p:spPr bwMode="auto">
            <a:xfrm>
              <a:off x="3348038" y="3716338"/>
              <a:ext cx="236537" cy="173037"/>
            </a:xfrm>
            <a:custGeom>
              <a:avLst/>
              <a:gdLst>
                <a:gd name="T0" fmla="*/ 0 w 149"/>
                <a:gd name="T1" fmla="*/ 0 h 109"/>
                <a:gd name="T2" fmla="*/ 2147483647 w 149"/>
                <a:gd name="T3" fmla="*/ 2147483647 h 109"/>
                <a:gd name="T4" fmla="*/ 0 60000 65536"/>
                <a:gd name="T5" fmla="*/ 0 60000 65536"/>
                <a:gd name="T6" fmla="*/ 0 w 149"/>
                <a:gd name="T7" fmla="*/ 0 h 109"/>
                <a:gd name="T8" fmla="*/ 149 w 149"/>
                <a:gd name="T9" fmla="*/ 109 h 10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49" h="109">
                  <a:moveTo>
                    <a:pt x="0" y="0"/>
                  </a:moveTo>
                  <a:lnTo>
                    <a:pt x="149" y="109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9" name="AutoShape 31"/>
            <p:cNvSpPr>
              <a:spLocks noChangeArrowheads="1"/>
            </p:cNvSpPr>
            <p:nvPr/>
          </p:nvSpPr>
          <p:spPr bwMode="auto">
            <a:xfrm rot="7476248">
              <a:off x="2414588" y="4102100"/>
              <a:ext cx="228600" cy="336550"/>
            </a:xfrm>
            <a:prstGeom prst="moon">
              <a:avLst>
                <a:gd name="adj" fmla="val 31736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  <p:sp>
          <p:nvSpPr>
            <p:cNvPr id="32790" name="AutoShape 32"/>
            <p:cNvSpPr>
              <a:spLocks noChangeArrowheads="1"/>
            </p:cNvSpPr>
            <p:nvPr/>
          </p:nvSpPr>
          <p:spPr bwMode="auto">
            <a:xfrm rot="10027192">
              <a:off x="2654300" y="4395788"/>
              <a:ext cx="212725" cy="349250"/>
            </a:xfrm>
            <a:prstGeom prst="moon">
              <a:avLst>
                <a:gd name="adj" fmla="val 31736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ru-RU" altLang="ru-RU"/>
            </a:p>
          </p:txBody>
        </p:sp>
      </p:grpSp>
      <p:sp>
        <p:nvSpPr>
          <p:cNvPr id="27" name="AutoShape 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093296"/>
            <a:ext cx="576064" cy="504056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9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9153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82153" y="764704"/>
            <a:ext cx="265168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Литература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1556792"/>
            <a:ext cx="84249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Геометрия. 7-9 классы: учеб. для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общеобразоват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организаций/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[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Л.С.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Атанасян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В.Ф. Бутузов, С.Б. Кадомцев и др.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]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–М.: Просвещение, 2015.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Гаврилова Н.Ф. Поурочные разработки по геометрии 7 класс.- М.: ВАКО, 2016.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Зив Б.Г.,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Мейлер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В.М.Геометрия. Дидактические материалы. 7 класс: учеб. пособие для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общеобразоват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 организаций.- М.: Просвещение, 2016.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DB0A65-8C10-4C45-AD49-98D9E57F87AA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76256" y="188640"/>
            <a:ext cx="1736373" cy="33855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hlinkClick r:id="rId2" action="ppaction://hlinksldjump"/>
              </a:rPr>
              <a:t>Содержание</a:t>
            </a:r>
            <a:endParaRPr lang="ru-RU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960983"/>
            <a:ext cx="8352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Теоремы об углах, образованных двумя параллельными прямыми и секущей</a:t>
            </a:r>
            <a:endParaRPr lang="ru-RU" sz="1400" b="1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628800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Теорема: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две параллельные прямые пересечены секущей, то накрест лежащие углы равны.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3275856" y="2060848"/>
            <a:ext cx="1080120" cy="86409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915816" y="2232950"/>
            <a:ext cx="1872208" cy="0"/>
          </a:xfrm>
          <a:prstGeom prst="line">
            <a:avLst/>
          </a:prstGeom>
          <a:ln w="38100">
            <a:solidFill>
              <a:srgbClr val="463F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915816" y="2780928"/>
            <a:ext cx="1872208" cy="0"/>
          </a:xfrm>
          <a:prstGeom prst="line">
            <a:avLst/>
          </a:prstGeom>
          <a:ln w="38100">
            <a:solidFill>
              <a:srgbClr val="463F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627784" y="1988840"/>
            <a:ext cx="360040" cy="347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endParaRPr lang="ru-RU" sz="14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27784" y="2577153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endParaRPr lang="ru-RU" sz="14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55976" y="1844824"/>
            <a:ext cx="360040" cy="347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  <a:endParaRPr lang="ru-RU" sz="14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07904" y="2215897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sz="12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63888" y="2564904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sz="12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3528" y="3501008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Теорема: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две параллельные прямые пересечены секущей, то соответственные углы равны.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528" y="2924944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Следствие: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прямая перпендикулярна к одной из двух параллельных прямых, то она перпендикулярна и к другой.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2627784" y="3717032"/>
            <a:ext cx="2160240" cy="1152128"/>
            <a:chOff x="2627784" y="3717032"/>
            <a:chExt cx="2160240" cy="1152128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>
              <a:off x="2915816" y="4177166"/>
              <a:ext cx="1872208" cy="0"/>
            </a:xfrm>
            <a:prstGeom prst="line">
              <a:avLst/>
            </a:prstGeom>
            <a:ln w="38100">
              <a:solidFill>
                <a:srgbClr val="463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2915816" y="4725144"/>
              <a:ext cx="1872208" cy="0"/>
            </a:xfrm>
            <a:prstGeom prst="line">
              <a:avLst/>
            </a:prstGeom>
            <a:ln w="38100">
              <a:solidFill>
                <a:srgbClr val="463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2627784" y="3933056"/>
              <a:ext cx="360040" cy="34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  <a:endParaRPr lang="ru-RU" sz="1400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627784" y="4521369"/>
              <a:ext cx="3600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b</a:t>
              </a:r>
              <a:endParaRPr lang="ru-RU" sz="1400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283968" y="3717032"/>
              <a:ext cx="360040" cy="34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</a:t>
              </a:r>
              <a:endParaRPr lang="ru-RU" sz="1400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283968" y="3944089"/>
              <a:ext cx="3600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1</a:t>
              </a:r>
              <a:endParaRPr lang="ru-RU" sz="1200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563888" y="4509120"/>
              <a:ext cx="3600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2</a:t>
              </a:r>
              <a:endParaRPr lang="ru-RU" sz="1200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3275856" y="4005064"/>
              <a:ext cx="1080120" cy="864096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251520" y="4922004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Теорема:</a:t>
            </a:r>
            <a:r>
              <a:rPr lang="ru-RU" sz="11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две параллельные прямые пересечены секущей, то сумма односторонних углов равна 180  .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3688" y="5085184"/>
            <a:ext cx="2160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endParaRPr lang="ru-RU" sz="1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2627784" y="5229200"/>
            <a:ext cx="2160240" cy="1152128"/>
            <a:chOff x="2627784" y="5229200"/>
            <a:chExt cx="2160240" cy="1152128"/>
          </a:xfrm>
        </p:grpSpPr>
        <p:cxnSp>
          <p:nvCxnSpPr>
            <p:cNvPr id="34" name="Прямая соединительная линия 33"/>
            <p:cNvCxnSpPr/>
            <p:nvPr/>
          </p:nvCxnSpPr>
          <p:spPr>
            <a:xfrm>
              <a:off x="2915816" y="5689334"/>
              <a:ext cx="1872208" cy="0"/>
            </a:xfrm>
            <a:prstGeom prst="line">
              <a:avLst/>
            </a:prstGeom>
            <a:ln w="38100">
              <a:solidFill>
                <a:srgbClr val="463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2915816" y="6237312"/>
              <a:ext cx="1872208" cy="0"/>
            </a:xfrm>
            <a:prstGeom prst="line">
              <a:avLst/>
            </a:prstGeom>
            <a:ln w="38100">
              <a:solidFill>
                <a:srgbClr val="463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2627784" y="5445224"/>
              <a:ext cx="360040" cy="34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  <a:endParaRPr lang="ru-RU" sz="1400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627784" y="6033537"/>
              <a:ext cx="3600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b</a:t>
              </a:r>
              <a:endParaRPr lang="ru-RU" sz="1400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283968" y="5229200"/>
              <a:ext cx="360040" cy="34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</a:t>
              </a:r>
              <a:endParaRPr lang="ru-RU" sz="1400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067944" y="5661248"/>
              <a:ext cx="3600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1</a:t>
              </a:r>
              <a:endParaRPr lang="ru-RU" sz="1200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563888" y="6021288"/>
              <a:ext cx="3600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2</a:t>
              </a:r>
              <a:endParaRPr lang="ru-RU" sz="1200" i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3275856" y="5517232"/>
              <a:ext cx="1080120" cy="864096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9053" y="1557040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8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23" name="AutoShape 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01220" y="1557040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9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24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913389" y="1557040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10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27" name="AutoShape 7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836738" y="2563813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12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28" name="AutoShape 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76600" y="2563813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13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29" name="AutoShape 9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716463" y="2563813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14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30" name="AutoShape 10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57913" y="2563813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31" name="AutoShape 1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96188" y="2563813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32" name="AutoShape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83768" y="3716338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18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33" name="AutoShape 1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923928" y="3716338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34" name="AutoShape 1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436096" y="3716338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35" name="AutoShape 1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76256" y="3716338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36" name="AutoShape 16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043608" y="4869408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22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37" name="AutoShape 21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23928" y="4869408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24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38" name="AutoShape 27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4717" y="981075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5139" name="AutoShape 28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76884" y="981075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</a:p>
        </p:txBody>
      </p:sp>
      <p:sp>
        <p:nvSpPr>
          <p:cNvPr id="5140" name="AutoShape 29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89053" y="981075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</a:p>
        </p:txBody>
      </p:sp>
      <p:sp>
        <p:nvSpPr>
          <p:cNvPr id="5141" name="AutoShape 30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01220" y="981075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</a:p>
        </p:txBody>
      </p:sp>
      <p:sp>
        <p:nvSpPr>
          <p:cNvPr id="5142" name="AutoShape 31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913389" y="981075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</a:p>
        </p:txBody>
      </p:sp>
      <p:sp>
        <p:nvSpPr>
          <p:cNvPr id="5143" name="AutoShape 32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4716" y="1556792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</a:p>
        </p:txBody>
      </p:sp>
      <p:sp>
        <p:nvSpPr>
          <p:cNvPr id="5144" name="AutoShape 33">
            <a:hlinkClick r:id="rId1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2563813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45" name="AutoShape 34">
            <a:hlinkClick r:id="rId1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043608" y="3716338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46" name="AutoShape 35">
            <a:hlinkClick r:id="rId1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483768" y="4869408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23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47" name="AutoShape 3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376884" y="1557040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48" name="AutoShape 38">
            <a:hlinkClick r:id="rId1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83568" y="548680"/>
            <a:ext cx="7416824" cy="287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Признаки </a:t>
            </a:r>
            <a:r>
              <a:rPr lang="ru-RU" altLang="ru-RU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параллельности </a:t>
            </a:r>
            <a:r>
              <a:rPr lang="ru-RU" altLang="ru-RU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49" name="AutoShape 39">
            <a:hlinkClick r:id="rId1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7584" y="3140075"/>
            <a:ext cx="7272809" cy="360933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Задания на проверку теоретических </a:t>
            </a:r>
            <a:r>
              <a:rPr lang="ru-RU" altLang="ru-RU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знаний</a:t>
            </a:r>
            <a:endParaRPr lang="ru-RU" altLang="ru-RU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51" name="AutoShape 44">
            <a:hlinkClick r:id="rId1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259632" y="5445224"/>
            <a:ext cx="7200800" cy="28803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Задания по </a:t>
            </a:r>
            <a:r>
              <a:rPr lang="ru-RU" altLang="ru-RU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готовым чертежам</a:t>
            </a:r>
          </a:p>
        </p:txBody>
      </p:sp>
      <p:sp>
        <p:nvSpPr>
          <p:cNvPr id="5152" name="Rectangle 45"/>
          <p:cNvSpPr>
            <a:spLocks noChangeArrowheads="1"/>
          </p:cNvSpPr>
          <p:nvPr/>
        </p:nvSpPr>
        <p:spPr bwMode="auto">
          <a:xfrm>
            <a:off x="323850" y="1989138"/>
            <a:ext cx="8424863" cy="10795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5153" name="AutoShape 4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835696" y="2132856"/>
            <a:ext cx="5327650" cy="28803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Задания </a:t>
            </a:r>
            <a:r>
              <a:rPr lang="ru-RU" altLang="ru-RU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 готовым чертежам</a:t>
            </a:r>
          </a:p>
        </p:txBody>
      </p:sp>
      <p:sp>
        <p:nvSpPr>
          <p:cNvPr id="5154" name="AutoShape 47">
            <a:hlinkClick r:id="rId2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99592" y="4365848"/>
            <a:ext cx="7272808" cy="359296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r>
              <a:rPr lang="ru-RU" altLang="ru-RU" b="1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войства</a:t>
            </a:r>
            <a:r>
              <a:rPr lang="ru-RU" altLang="ru-RU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altLang="ru-RU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параллельных </a:t>
            </a:r>
            <a:r>
              <a:rPr lang="ru-RU" altLang="ru-RU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28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5155" name="AutoShape 48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36096" y="4869408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25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57" name="AutoShape 50">
            <a:hlinkClick r:id="rId2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876256" y="4869408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26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58" name="Rectangle 51"/>
          <p:cNvSpPr>
            <a:spLocks noChangeArrowheads="1"/>
          </p:cNvSpPr>
          <p:nvPr/>
        </p:nvSpPr>
        <p:spPr bwMode="auto">
          <a:xfrm>
            <a:off x="899592" y="5445224"/>
            <a:ext cx="6985000" cy="10795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5159" name="AutoShape 52">
            <a:hlinkClick r:id="rId2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800821" y="5949528"/>
            <a:ext cx="1042987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27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60" name="AutoShape 53">
            <a:hlinkClick r:id="rId2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897164" y="5949528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29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61" name="AutoShape 54">
            <a:hlinkClick r:id="rId2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312988" y="5949528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28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62" name="AutoShape 55">
            <a:hlinkClick r:id="rId2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81340" y="5930900"/>
            <a:ext cx="1042988" cy="431800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en-US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30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249494" y="27894"/>
            <a:ext cx="1736373" cy="33855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  <a:hlinkClick r:id="rId17" action="ppaction://hlinksldjump"/>
              </a:rPr>
              <a:t>Содержание</a:t>
            </a:r>
            <a:endParaRPr lang="ru-RU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Oval 2"/>
          <p:cNvSpPr>
            <a:spLocks noChangeArrowheads="1"/>
          </p:cNvSpPr>
          <p:nvPr/>
        </p:nvSpPr>
        <p:spPr bwMode="auto">
          <a:xfrm>
            <a:off x="0" y="0"/>
            <a:ext cx="683568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459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166122"/>
            <a:ext cx="540642" cy="431230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7189" name="AutoShape 2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664" y="5589240"/>
            <a:ext cx="1512168" cy="576064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</a:t>
            </a:r>
          </a:p>
        </p:txBody>
      </p:sp>
      <p:graphicFrame>
        <p:nvGraphicFramePr>
          <p:cNvPr id="7204" name="Object 36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572000" y="4797152"/>
          <a:ext cx="3600400" cy="598352"/>
        </p:xfrm>
        <a:graphic>
          <a:graphicData uri="http://schemas.openxmlformats.org/presentationml/2006/ole">
            <p:oleObj spid="_x0000_s1042" name="Формула" r:id="rId4" imgW="1066337" imgH="177723" progId="Equation.3">
              <p:embed/>
            </p:oleObj>
          </a:graphicData>
        </a:graphic>
      </p:graphicFrame>
      <p:sp>
        <p:nvSpPr>
          <p:cNvPr id="7209" name="AutoShape 4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56176" y="1701354"/>
            <a:ext cx="2376264" cy="43150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Подсказка (2)</a:t>
            </a:r>
          </a:p>
        </p:txBody>
      </p:sp>
      <p:sp>
        <p:nvSpPr>
          <p:cNvPr id="7213" name="Rectangle 45"/>
          <p:cNvSpPr>
            <a:spLocks noChangeArrowheads="1"/>
          </p:cNvSpPr>
          <p:nvPr/>
        </p:nvSpPr>
        <p:spPr bwMode="auto">
          <a:xfrm>
            <a:off x="6156176" y="2420888"/>
            <a:ext cx="2375942" cy="5040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Определите углы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Group 120"/>
          <p:cNvGrpSpPr>
            <a:grpSpLocks/>
          </p:cNvGrpSpPr>
          <p:nvPr/>
        </p:nvGrpSpPr>
        <p:grpSpPr bwMode="auto">
          <a:xfrm>
            <a:off x="900113" y="333375"/>
            <a:ext cx="7777162" cy="1152525"/>
            <a:chOff x="567" y="210"/>
            <a:chExt cx="4899" cy="726"/>
          </a:xfrm>
        </p:grpSpPr>
        <p:sp>
          <p:nvSpPr>
            <p:cNvPr id="19478" name="Rectangle 17"/>
            <p:cNvSpPr>
              <a:spLocks noChangeArrowheads="1"/>
            </p:cNvSpPr>
            <p:nvPr/>
          </p:nvSpPr>
          <p:spPr bwMode="auto">
            <a:xfrm>
              <a:off x="567" y="210"/>
              <a:ext cx="4899" cy="72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Дано: </a:t>
              </a:r>
            </a:p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Доказать: </a:t>
              </a:r>
              <a:r>
                <a:rPr lang="ru-RU" altLang="ru-RU" sz="2400" b="1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  <a:r>
                <a:rPr lang="ru-RU" altLang="ru-RU" sz="2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ll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b</a:t>
              </a:r>
            </a:p>
          </p:txBody>
        </p:sp>
        <p:graphicFrame>
          <p:nvGraphicFramePr>
            <p:cNvPr id="19479" name="Object 31"/>
            <p:cNvGraphicFramePr>
              <a:graphicFrameLocks noChangeAspect="1"/>
            </p:cNvGraphicFramePr>
            <p:nvPr/>
          </p:nvGraphicFramePr>
          <p:xfrm>
            <a:off x="1428" y="267"/>
            <a:ext cx="1815" cy="351"/>
          </p:xfrm>
          <a:graphic>
            <a:graphicData uri="http://schemas.openxmlformats.org/presentationml/2006/ole">
              <p:oleObj spid="_x0000_s1043" name="Формула" r:id="rId5" imgW="1181100" imgH="228600" progId="Equation.3">
                <p:embed/>
              </p:oleObj>
            </a:graphicData>
          </a:graphic>
        </p:graphicFrame>
      </p:grpSp>
      <p:sp>
        <p:nvSpPr>
          <p:cNvPr id="7263" name="Rectangle 95"/>
          <p:cNvSpPr>
            <a:spLocks noChangeArrowheads="1"/>
          </p:cNvSpPr>
          <p:nvPr/>
        </p:nvSpPr>
        <p:spPr bwMode="auto">
          <a:xfrm>
            <a:off x="6156176" y="3212976"/>
            <a:ext cx="2376264" cy="719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Признак 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параллельности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266" name="AutoShape 98"/>
          <p:cNvSpPr>
            <a:spLocks noChangeArrowheads="1"/>
          </p:cNvSpPr>
          <p:nvPr/>
        </p:nvSpPr>
        <p:spPr bwMode="auto">
          <a:xfrm>
            <a:off x="4427984" y="5301208"/>
            <a:ext cx="3888432" cy="1079500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Накрест лежащие углы равны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- прямые параллельны</a:t>
            </a:r>
          </a:p>
        </p:txBody>
      </p:sp>
      <p:sp>
        <p:nvSpPr>
          <p:cNvPr id="19469" name="Text Box 103"/>
          <p:cNvSpPr txBox="1">
            <a:spLocks noChangeArrowheads="1"/>
          </p:cNvSpPr>
          <p:nvPr/>
        </p:nvSpPr>
        <p:spPr bwMode="auto">
          <a:xfrm flipH="1">
            <a:off x="539750" y="3284538"/>
            <a:ext cx="127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19470" name="Text Box 105"/>
          <p:cNvSpPr txBox="1">
            <a:spLocks noChangeArrowheads="1"/>
          </p:cNvSpPr>
          <p:nvPr/>
        </p:nvSpPr>
        <p:spPr bwMode="auto">
          <a:xfrm>
            <a:off x="2843213" y="36449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2</a:t>
            </a:r>
          </a:p>
        </p:txBody>
      </p:sp>
      <p:sp>
        <p:nvSpPr>
          <p:cNvPr id="19471" name="Text Box 106"/>
          <p:cNvSpPr txBox="1">
            <a:spLocks noChangeArrowheads="1"/>
          </p:cNvSpPr>
          <p:nvPr/>
        </p:nvSpPr>
        <p:spPr bwMode="auto">
          <a:xfrm>
            <a:off x="2771775" y="2924175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1</a:t>
            </a:r>
          </a:p>
        </p:txBody>
      </p:sp>
      <p:sp>
        <p:nvSpPr>
          <p:cNvPr id="19472" name="Text Box 108"/>
          <p:cNvSpPr txBox="1">
            <a:spLocks noChangeArrowheads="1"/>
          </p:cNvSpPr>
          <p:nvPr/>
        </p:nvSpPr>
        <p:spPr bwMode="auto">
          <a:xfrm>
            <a:off x="1692275" y="1773238"/>
            <a:ext cx="3413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с</a:t>
            </a:r>
          </a:p>
        </p:txBody>
      </p:sp>
      <p:sp>
        <p:nvSpPr>
          <p:cNvPr id="19473" name="Freeform 115"/>
          <p:cNvSpPr>
            <a:spLocks/>
          </p:cNvSpPr>
          <p:nvPr/>
        </p:nvSpPr>
        <p:spPr bwMode="auto">
          <a:xfrm>
            <a:off x="468313" y="2276872"/>
            <a:ext cx="4391719" cy="1509316"/>
          </a:xfrm>
          <a:custGeom>
            <a:avLst/>
            <a:gdLst>
              <a:gd name="T0" fmla="*/ 0 w 3531"/>
              <a:gd name="T1" fmla="*/ 2147483646 h 1268"/>
              <a:gd name="T2" fmla="*/ 2147483646 w 3531"/>
              <a:gd name="T3" fmla="*/ 0 h 126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531" h="1268">
                <a:moveTo>
                  <a:pt x="0" y="1268"/>
                </a:moveTo>
                <a:lnTo>
                  <a:pt x="3531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74" name="Text Box 116"/>
          <p:cNvSpPr txBox="1">
            <a:spLocks noChangeArrowheads="1"/>
          </p:cNvSpPr>
          <p:nvPr/>
        </p:nvSpPr>
        <p:spPr bwMode="auto">
          <a:xfrm>
            <a:off x="395288" y="32131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а</a:t>
            </a:r>
          </a:p>
        </p:txBody>
      </p:sp>
      <p:sp>
        <p:nvSpPr>
          <p:cNvPr id="19475" name="Text Box 117"/>
          <p:cNvSpPr txBox="1">
            <a:spLocks noChangeArrowheads="1"/>
          </p:cNvSpPr>
          <p:nvPr/>
        </p:nvSpPr>
        <p:spPr bwMode="auto">
          <a:xfrm>
            <a:off x="323850" y="45085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b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19476" name="Freeform 118"/>
          <p:cNvSpPr>
            <a:spLocks/>
          </p:cNvSpPr>
          <p:nvPr/>
        </p:nvSpPr>
        <p:spPr bwMode="auto">
          <a:xfrm>
            <a:off x="755576" y="3429000"/>
            <a:ext cx="4438724" cy="1584176"/>
          </a:xfrm>
          <a:custGeom>
            <a:avLst/>
            <a:gdLst>
              <a:gd name="T0" fmla="*/ 0 w 3531"/>
              <a:gd name="T1" fmla="*/ 2147483646 h 1268"/>
              <a:gd name="T2" fmla="*/ 2147483646 w 3531"/>
              <a:gd name="T3" fmla="*/ 0 h 126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531" h="1268">
                <a:moveTo>
                  <a:pt x="0" y="1268"/>
                </a:moveTo>
                <a:lnTo>
                  <a:pt x="3531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77" name="Freeform 119"/>
          <p:cNvSpPr>
            <a:spLocks/>
          </p:cNvSpPr>
          <p:nvPr/>
        </p:nvSpPr>
        <p:spPr bwMode="auto">
          <a:xfrm>
            <a:off x="1625600" y="2108200"/>
            <a:ext cx="2667000" cy="2768600"/>
          </a:xfrm>
          <a:custGeom>
            <a:avLst/>
            <a:gdLst>
              <a:gd name="T0" fmla="*/ 0 w 1680"/>
              <a:gd name="T1" fmla="*/ 0 h 1744"/>
              <a:gd name="T2" fmla="*/ 2147483646 w 1680"/>
              <a:gd name="T3" fmla="*/ 2147483646 h 174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680" h="1744">
                <a:moveTo>
                  <a:pt x="0" y="0"/>
                </a:moveTo>
                <a:lnTo>
                  <a:pt x="1680" y="1744"/>
                </a:lnTo>
              </a:path>
            </a:pathLst>
          </a:custGeom>
          <a:noFill/>
          <a:ln w="5715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0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1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7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9"/>
                  </p:tgtEl>
                </p:cond>
              </p:nextCondLst>
            </p:seq>
          </p:childTnLst>
        </p:cTn>
      </p:par>
    </p:tnLst>
    <p:bldLst>
      <p:bldP spid="7213" grpId="0" animBg="1"/>
      <p:bldP spid="7263" grpId="0" animBg="1"/>
      <p:bldP spid="726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Oval 2"/>
          <p:cNvSpPr>
            <a:spLocks noChangeArrowheads="1"/>
          </p:cNvSpPr>
          <p:nvPr/>
        </p:nvSpPr>
        <p:spPr bwMode="auto">
          <a:xfrm>
            <a:off x="0" y="0"/>
            <a:ext cx="683568" cy="653752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6916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664" y="5589240"/>
            <a:ext cx="1512168" cy="576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</a:t>
            </a:r>
          </a:p>
        </p:txBody>
      </p:sp>
      <p:graphicFrame>
        <p:nvGraphicFramePr>
          <p:cNvPr id="166917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067944" y="4725144"/>
          <a:ext cx="4032448" cy="555702"/>
        </p:xfrm>
        <a:graphic>
          <a:graphicData uri="http://schemas.openxmlformats.org/presentationml/2006/ole">
            <p:oleObj spid="_x0000_s2066" name="Формула" r:id="rId3" imgW="1473200" imgH="203200" progId="Equation.3">
              <p:embed/>
            </p:oleObj>
          </a:graphicData>
        </a:graphic>
      </p:graphicFrame>
      <p:sp>
        <p:nvSpPr>
          <p:cNvPr id="166918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56177" y="1700808"/>
            <a:ext cx="2304256" cy="432048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Подсказка (2)</a:t>
            </a:r>
          </a:p>
        </p:txBody>
      </p:sp>
      <p:sp>
        <p:nvSpPr>
          <p:cNvPr id="166919" name="Rectangle 7"/>
          <p:cNvSpPr>
            <a:spLocks noChangeArrowheads="1"/>
          </p:cNvSpPr>
          <p:nvPr/>
        </p:nvSpPr>
        <p:spPr bwMode="auto">
          <a:xfrm>
            <a:off x="6156176" y="2420888"/>
            <a:ext cx="2304256" cy="5040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Определите углы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5559425" y="53213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endParaRPr lang="ru-RU" altLang="ru-RU"/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900113" y="333375"/>
            <a:ext cx="7777162" cy="1152525"/>
            <a:chOff x="567" y="210"/>
            <a:chExt cx="4899" cy="726"/>
          </a:xfrm>
        </p:grpSpPr>
        <p:sp>
          <p:nvSpPr>
            <p:cNvPr id="20503" name="Rectangle 9"/>
            <p:cNvSpPr>
              <a:spLocks noChangeArrowheads="1"/>
            </p:cNvSpPr>
            <p:nvPr/>
          </p:nvSpPr>
          <p:spPr bwMode="auto">
            <a:xfrm>
              <a:off x="567" y="210"/>
              <a:ext cx="4899" cy="72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Дано: </a:t>
              </a:r>
            </a:p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Доказать:    </a:t>
              </a:r>
              <a:r>
                <a:rPr lang="ru-RU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ll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b</a:t>
              </a:r>
            </a:p>
          </p:txBody>
        </p:sp>
        <p:graphicFrame>
          <p:nvGraphicFramePr>
            <p:cNvPr id="20504" name="Object 10"/>
            <p:cNvGraphicFramePr>
              <a:graphicFrameLocks noChangeAspect="1"/>
            </p:cNvGraphicFramePr>
            <p:nvPr/>
          </p:nvGraphicFramePr>
          <p:xfrm>
            <a:off x="1292" y="300"/>
            <a:ext cx="1587" cy="292"/>
          </p:xfrm>
          <a:graphic>
            <a:graphicData uri="http://schemas.openxmlformats.org/presentationml/2006/ole">
              <p:oleObj spid="_x0000_s2067" name="Формула" r:id="rId4" imgW="1244600" imgH="228600" progId="Equation.3">
                <p:embed/>
              </p:oleObj>
            </a:graphicData>
          </a:graphic>
        </p:graphicFrame>
      </p:grpSp>
      <p:sp>
        <p:nvSpPr>
          <p:cNvPr id="166924" name="Rectangle 12"/>
          <p:cNvSpPr>
            <a:spLocks noChangeArrowheads="1"/>
          </p:cNvSpPr>
          <p:nvPr/>
        </p:nvSpPr>
        <p:spPr bwMode="auto">
          <a:xfrm>
            <a:off x="6156176" y="3212976"/>
            <a:ext cx="2304256" cy="7920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Признак 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параллельности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6926" name="AutoShape 14"/>
          <p:cNvSpPr>
            <a:spLocks noChangeArrowheads="1"/>
          </p:cNvSpPr>
          <p:nvPr/>
        </p:nvSpPr>
        <p:spPr bwMode="auto">
          <a:xfrm>
            <a:off x="3995937" y="5229200"/>
            <a:ext cx="4176464" cy="1079500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Сумма односторонних углов 180</a:t>
            </a:r>
            <a:r>
              <a:rPr lang="ru-RU" altLang="ru-RU" sz="1600" b="1" baseline="30000" dirty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endParaRPr lang="ru-RU" altLang="ru-RU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- прямые параллельны</a:t>
            </a:r>
          </a:p>
        </p:txBody>
      </p:sp>
      <p:sp>
        <p:nvSpPr>
          <p:cNvPr id="20494" name="Text Box 16"/>
          <p:cNvSpPr txBox="1">
            <a:spLocks noChangeArrowheads="1"/>
          </p:cNvSpPr>
          <p:nvPr/>
        </p:nvSpPr>
        <p:spPr bwMode="auto">
          <a:xfrm flipH="1">
            <a:off x="539750" y="3284538"/>
            <a:ext cx="127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20495" name="Text Box 17"/>
          <p:cNvSpPr txBox="1">
            <a:spLocks noChangeArrowheads="1"/>
          </p:cNvSpPr>
          <p:nvPr/>
        </p:nvSpPr>
        <p:spPr bwMode="auto">
          <a:xfrm>
            <a:off x="3276600" y="34290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2</a:t>
            </a:r>
          </a:p>
        </p:txBody>
      </p:sp>
      <p:sp>
        <p:nvSpPr>
          <p:cNvPr id="20496" name="Text Box 18"/>
          <p:cNvSpPr txBox="1">
            <a:spLocks noChangeArrowheads="1"/>
          </p:cNvSpPr>
          <p:nvPr/>
        </p:nvSpPr>
        <p:spPr bwMode="auto">
          <a:xfrm>
            <a:off x="2771775" y="2924175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1</a:t>
            </a:r>
          </a:p>
        </p:txBody>
      </p:sp>
      <p:sp>
        <p:nvSpPr>
          <p:cNvPr id="20497" name="Text Box 19"/>
          <p:cNvSpPr txBox="1">
            <a:spLocks noChangeArrowheads="1"/>
          </p:cNvSpPr>
          <p:nvPr/>
        </p:nvSpPr>
        <p:spPr bwMode="auto">
          <a:xfrm>
            <a:off x="1692275" y="1773238"/>
            <a:ext cx="3413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с</a:t>
            </a:r>
          </a:p>
        </p:txBody>
      </p:sp>
      <p:sp>
        <p:nvSpPr>
          <p:cNvPr id="20498" name="Freeform 20"/>
          <p:cNvSpPr>
            <a:spLocks/>
          </p:cNvSpPr>
          <p:nvPr/>
        </p:nvSpPr>
        <p:spPr bwMode="auto">
          <a:xfrm>
            <a:off x="468313" y="2133600"/>
            <a:ext cx="4725987" cy="1652588"/>
          </a:xfrm>
          <a:custGeom>
            <a:avLst/>
            <a:gdLst>
              <a:gd name="T0" fmla="*/ 0 w 3531"/>
              <a:gd name="T1" fmla="*/ 2147483646 h 1268"/>
              <a:gd name="T2" fmla="*/ 2147483646 w 3531"/>
              <a:gd name="T3" fmla="*/ 0 h 126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531" h="1268">
                <a:moveTo>
                  <a:pt x="0" y="1268"/>
                </a:moveTo>
                <a:lnTo>
                  <a:pt x="3531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499" name="Text Box 21"/>
          <p:cNvSpPr txBox="1">
            <a:spLocks noChangeArrowheads="1"/>
          </p:cNvSpPr>
          <p:nvPr/>
        </p:nvSpPr>
        <p:spPr bwMode="auto">
          <a:xfrm>
            <a:off x="395288" y="32131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а</a:t>
            </a:r>
          </a:p>
        </p:txBody>
      </p:sp>
      <p:sp>
        <p:nvSpPr>
          <p:cNvPr id="20500" name="Text Box 22"/>
          <p:cNvSpPr txBox="1">
            <a:spLocks noChangeArrowheads="1"/>
          </p:cNvSpPr>
          <p:nvPr/>
        </p:nvSpPr>
        <p:spPr bwMode="auto">
          <a:xfrm>
            <a:off x="323850" y="45085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b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20501" name="Freeform 23"/>
          <p:cNvSpPr>
            <a:spLocks/>
          </p:cNvSpPr>
          <p:nvPr/>
        </p:nvSpPr>
        <p:spPr bwMode="auto">
          <a:xfrm>
            <a:off x="468313" y="3429000"/>
            <a:ext cx="4725987" cy="1652588"/>
          </a:xfrm>
          <a:custGeom>
            <a:avLst/>
            <a:gdLst>
              <a:gd name="T0" fmla="*/ 0 w 3531"/>
              <a:gd name="T1" fmla="*/ 2147483646 h 1268"/>
              <a:gd name="T2" fmla="*/ 2147483646 w 3531"/>
              <a:gd name="T3" fmla="*/ 0 h 126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531" h="1268">
                <a:moveTo>
                  <a:pt x="0" y="1268"/>
                </a:moveTo>
                <a:lnTo>
                  <a:pt x="3531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502" name="Freeform 24"/>
          <p:cNvSpPr>
            <a:spLocks/>
          </p:cNvSpPr>
          <p:nvPr/>
        </p:nvSpPr>
        <p:spPr bwMode="auto">
          <a:xfrm>
            <a:off x="1625600" y="2108200"/>
            <a:ext cx="2442344" cy="2544936"/>
          </a:xfrm>
          <a:custGeom>
            <a:avLst/>
            <a:gdLst>
              <a:gd name="T0" fmla="*/ 0 w 1680"/>
              <a:gd name="T1" fmla="*/ 0 h 1744"/>
              <a:gd name="T2" fmla="*/ 2147483646 w 1680"/>
              <a:gd name="T3" fmla="*/ 2147483646 h 174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680" h="1744">
                <a:moveTo>
                  <a:pt x="0" y="0"/>
                </a:moveTo>
                <a:lnTo>
                  <a:pt x="1680" y="1744"/>
                </a:lnTo>
              </a:path>
            </a:pathLst>
          </a:custGeom>
          <a:noFill/>
          <a:ln w="57150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5" name="AutoShape 1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166122"/>
            <a:ext cx="540642" cy="431230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69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6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69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9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69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66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916"/>
                  </p:tgtEl>
                </p:cond>
              </p:nextCondLst>
            </p:seq>
          </p:childTnLst>
        </p:cTn>
      </p:par>
    </p:tnLst>
    <p:bldLst>
      <p:bldP spid="166919" grpId="0" animBg="1"/>
      <p:bldP spid="166924" grpId="0" animBg="1"/>
      <p:bldP spid="1669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Oval 2"/>
          <p:cNvSpPr>
            <a:spLocks noChangeArrowheads="1"/>
          </p:cNvSpPr>
          <p:nvPr/>
        </p:nvSpPr>
        <p:spPr bwMode="auto">
          <a:xfrm>
            <a:off x="0" y="0"/>
            <a:ext cx="683568" cy="581744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8964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664" y="5588942"/>
            <a:ext cx="1512168" cy="576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</a:t>
            </a:r>
          </a:p>
        </p:txBody>
      </p:sp>
      <p:graphicFrame>
        <p:nvGraphicFramePr>
          <p:cNvPr id="168965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716016" y="4725144"/>
          <a:ext cx="3240360" cy="538631"/>
        </p:xfrm>
        <a:graphic>
          <a:graphicData uri="http://schemas.openxmlformats.org/presentationml/2006/ole">
            <p:oleObj spid="_x0000_s24594" name="Формула" r:id="rId3" imgW="1066337" imgH="177723" progId="Equation.3">
              <p:embed/>
            </p:oleObj>
          </a:graphicData>
        </a:graphic>
      </p:graphicFrame>
      <p:sp>
        <p:nvSpPr>
          <p:cNvPr id="168966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56176" y="1700807"/>
            <a:ext cx="2304256" cy="432049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Подсказка (2)</a:t>
            </a:r>
          </a:p>
        </p:txBody>
      </p:sp>
      <p:sp>
        <p:nvSpPr>
          <p:cNvPr id="168967" name="Rectangle 7"/>
          <p:cNvSpPr>
            <a:spLocks noChangeArrowheads="1"/>
          </p:cNvSpPr>
          <p:nvPr/>
        </p:nvSpPr>
        <p:spPr bwMode="auto">
          <a:xfrm>
            <a:off x="6156176" y="2421508"/>
            <a:ext cx="2304256" cy="57544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Определите углы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81" name="Text Box 8"/>
          <p:cNvSpPr txBox="1">
            <a:spLocks noChangeArrowheads="1"/>
          </p:cNvSpPr>
          <p:nvPr/>
        </p:nvSpPr>
        <p:spPr bwMode="auto">
          <a:xfrm>
            <a:off x="5559425" y="53213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ru-RU" altLang="ru-RU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900113" y="333375"/>
            <a:ext cx="7777162" cy="1152525"/>
            <a:chOff x="567" y="210"/>
            <a:chExt cx="4899" cy="726"/>
          </a:xfrm>
        </p:grpSpPr>
        <p:sp>
          <p:nvSpPr>
            <p:cNvPr id="3096" name="Rectangle 10"/>
            <p:cNvSpPr>
              <a:spLocks noChangeArrowheads="1"/>
            </p:cNvSpPr>
            <p:nvPr/>
          </p:nvSpPr>
          <p:spPr bwMode="auto">
            <a:xfrm>
              <a:off x="567" y="210"/>
              <a:ext cx="4899" cy="72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Дано: </a:t>
              </a:r>
            </a:p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Доказать:    </a:t>
              </a:r>
              <a:r>
                <a:rPr lang="ru-RU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ll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b</a:t>
              </a:r>
            </a:p>
          </p:txBody>
        </p:sp>
        <p:graphicFrame>
          <p:nvGraphicFramePr>
            <p:cNvPr id="3075" name="Object 11"/>
            <p:cNvGraphicFramePr>
              <a:graphicFrameLocks noChangeAspect="1"/>
            </p:cNvGraphicFramePr>
            <p:nvPr/>
          </p:nvGraphicFramePr>
          <p:xfrm>
            <a:off x="1338" y="279"/>
            <a:ext cx="1905" cy="333"/>
          </p:xfrm>
          <a:graphic>
            <a:graphicData uri="http://schemas.openxmlformats.org/presentationml/2006/ole">
              <p:oleObj spid="_x0000_s24595" name="Формула" r:id="rId4" imgW="1308100" imgH="228600" progId="Equation.3">
                <p:embed/>
              </p:oleObj>
            </a:graphicData>
          </a:graphic>
        </p:graphicFrame>
      </p:grpSp>
      <p:sp>
        <p:nvSpPr>
          <p:cNvPr id="168973" name="Rectangle 13"/>
          <p:cNvSpPr>
            <a:spLocks noChangeArrowheads="1"/>
          </p:cNvSpPr>
          <p:nvPr/>
        </p:nvSpPr>
        <p:spPr bwMode="auto">
          <a:xfrm>
            <a:off x="6156176" y="3284984"/>
            <a:ext cx="2304256" cy="719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Признак 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параллельности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8975" name="AutoShape 15"/>
          <p:cNvSpPr>
            <a:spLocks noChangeArrowheads="1"/>
          </p:cNvSpPr>
          <p:nvPr/>
        </p:nvSpPr>
        <p:spPr bwMode="auto">
          <a:xfrm>
            <a:off x="4499992" y="5157192"/>
            <a:ext cx="3816424" cy="1079500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Соответственные углы равны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- прямые параллельны</a:t>
            </a:r>
          </a:p>
        </p:txBody>
      </p:sp>
      <p:sp>
        <p:nvSpPr>
          <p:cNvPr id="3087" name="Text Box 17"/>
          <p:cNvSpPr txBox="1">
            <a:spLocks noChangeArrowheads="1"/>
          </p:cNvSpPr>
          <p:nvPr/>
        </p:nvSpPr>
        <p:spPr bwMode="auto">
          <a:xfrm flipH="1">
            <a:off x="539750" y="3284538"/>
            <a:ext cx="127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3088" name="Text Box 18"/>
          <p:cNvSpPr txBox="1">
            <a:spLocks noChangeArrowheads="1"/>
          </p:cNvSpPr>
          <p:nvPr/>
        </p:nvSpPr>
        <p:spPr bwMode="auto">
          <a:xfrm>
            <a:off x="3203575" y="40767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2</a:t>
            </a:r>
          </a:p>
        </p:txBody>
      </p:sp>
      <p:sp>
        <p:nvSpPr>
          <p:cNvPr id="3089" name="Text Box 19"/>
          <p:cNvSpPr txBox="1">
            <a:spLocks noChangeArrowheads="1"/>
          </p:cNvSpPr>
          <p:nvPr/>
        </p:nvSpPr>
        <p:spPr bwMode="auto">
          <a:xfrm>
            <a:off x="2268538" y="3068638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1</a:t>
            </a:r>
          </a:p>
        </p:txBody>
      </p:sp>
      <p:sp>
        <p:nvSpPr>
          <p:cNvPr id="3090" name="Text Box 20"/>
          <p:cNvSpPr txBox="1">
            <a:spLocks noChangeArrowheads="1"/>
          </p:cNvSpPr>
          <p:nvPr/>
        </p:nvSpPr>
        <p:spPr bwMode="auto">
          <a:xfrm>
            <a:off x="1692275" y="1773238"/>
            <a:ext cx="3413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с</a:t>
            </a:r>
          </a:p>
        </p:txBody>
      </p:sp>
      <p:sp>
        <p:nvSpPr>
          <p:cNvPr id="3091" name="Freeform 21"/>
          <p:cNvSpPr>
            <a:spLocks/>
          </p:cNvSpPr>
          <p:nvPr/>
        </p:nvSpPr>
        <p:spPr bwMode="auto">
          <a:xfrm>
            <a:off x="468313" y="2133600"/>
            <a:ext cx="4725987" cy="1652588"/>
          </a:xfrm>
          <a:custGeom>
            <a:avLst/>
            <a:gdLst>
              <a:gd name="T0" fmla="*/ 0 w 3531"/>
              <a:gd name="T1" fmla="*/ 2147483647 h 1268"/>
              <a:gd name="T2" fmla="*/ 2147483647 w 3531"/>
              <a:gd name="T3" fmla="*/ 0 h 1268"/>
              <a:gd name="T4" fmla="*/ 0 60000 65536"/>
              <a:gd name="T5" fmla="*/ 0 60000 65536"/>
              <a:gd name="T6" fmla="*/ 0 w 3531"/>
              <a:gd name="T7" fmla="*/ 0 h 1268"/>
              <a:gd name="T8" fmla="*/ 3531 w 3531"/>
              <a:gd name="T9" fmla="*/ 1268 h 12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31" h="1268">
                <a:moveTo>
                  <a:pt x="0" y="1268"/>
                </a:moveTo>
                <a:lnTo>
                  <a:pt x="3531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2" name="Text Box 22"/>
          <p:cNvSpPr txBox="1">
            <a:spLocks noChangeArrowheads="1"/>
          </p:cNvSpPr>
          <p:nvPr/>
        </p:nvSpPr>
        <p:spPr bwMode="auto">
          <a:xfrm>
            <a:off x="395288" y="32131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а</a:t>
            </a:r>
          </a:p>
        </p:txBody>
      </p:sp>
      <p:sp>
        <p:nvSpPr>
          <p:cNvPr id="3093" name="Text Box 23"/>
          <p:cNvSpPr txBox="1">
            <a:spLocks noChangeArrowheads="1"/>
          </p:cNvSpPr>
          <p:nvPr/>
        </p:nvSpPr>
        <p:spPr bwMode="auto">
          <a:xfrm>
            <a:off x="323850" y="45085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b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3094" name="Freeform 24"/>
          <p:cNvSpPr>
            <a:spLocks/>
          </p:cNvSpPr>
          <p:nvPr/>
        </p:nvSpPr>
        <p:spPr bwMode="auto">
          <a:xfrm>
            <a:off x="468313" y="3429000"/>
            <a:ext cx="4725987" cy="1652588"/>
          </a:xfrm>
          <a:custGeom>
            <a:avLst/>
            <a:gdLst>
              <a:gd name="T0" fmla="*/ 0 w 3531"/>
              <a:gd name="T1" fmla="*/ 2147483647 h 1268"/>
              <a:gd name="T2" fmla="*/ 2147483647 w 3531"/>
              <a:gd name="T3" fmla="*/ 0 h 1268"/>
              <a:gd name="T4" fmla="*/ 0 60000 65536"/>
              <a:gd name="T5" fmla="*/ 0 60000 65536"/>
              <a:gd name="T6" fmla="*/ 0 w 3531"/>
              <a:gd name="T7" fmla="*/ 0 h 1268"/>
              <a:gd name="T8" fmla="*/ 3531 w 3531"/>
              <a:gd name="T9" fmla="*/ 1268 h 12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31" h="1268">
                <a:moveTo>
                  <a:pt x="0" y="1268"/>
                </a:moveTo>
                <a:lnTo>
                  <a:pt x="3531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5" name="Freeform 25"/>
          <p:cNvSpPr>
            <a:spLocks/>
          </p:cNvSpPr>
          <p:nvPr/>
        </p:nvSpPr>
        <p:spPr bwMode="auto">
          <a:xfrm>
            <a:off x="1625600" y="2108200"/>
            <a:ext cx="2667000" cy="2768600"/>
          </a:xfrm>
          <a:custGeom>
            <a:avLst/>
            <a:gdLst>
              <a:gd name="T0" fmla="*/ 0 w 1680"/>
              <a:gd name="T1" fmla="*/ 0 h 1744"/>
              <a:gd name="T2" fmla="*/ 2147483647 w 1680"/>
              <a:gd name="T3" fmla="*/ 2147483647 h 1744"/>
              <a:gd name="T4" fmla="*/ 0 60000 65536"/>
              <a:gd name="T5" fmla="*/ 0 60000 65536"/>
              <a:gd name="T6" fmla="*/ 0 w 1680"/>
              <a:gd name="T7" fmla="*/ 0 h 1744"/>
              <a:gd name="T8" fmla="*/ 1680 w 1680"/>
              <a:gd name="T9" fmla="*/ 1744 h 17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80" h="1744">
                <a:moveTo>
                  <a:pt x="0" y="0"/>
                </a:moveTo>
                <a:lnTo>
                  <a:pt x="1680" y="1744"/>
                </a:lnTo>
              </a:path>
            </a:pathLst>
          </a:custGeom>
          <a:noFill/>
          <a:ln w="5715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" name="AutoShape 1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166122"/>
            <a:ext cx="540642" cy="431230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89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89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89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896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89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6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68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8964"/>
                  </p:tgtEl>
                </p:cond>
              </p:nextCondLst>
            </p:seq>
          </p:childTnLst>
        </p:cTn>
      </p:par>
    </p:tnLst>
    <p:bldLst>
      <p:bldP spid="168967" grpId="0" animBg="1"/>
      <p:bldP spid="168973" grpId="0" animBg="1"/>
      <p:bldP spid="16897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Oval 2"/>
          <p:cNvSpPr>
            <a:spLocks noChangeArrowheads="1"/>
          </p:cNvSpPr>
          <p:nvPr/>
        </p:nvSpPr>
        <p:spPr bwMode="auto">
          <a:xfrm>
            <a:off x="35496" y="0"/>
            <a:ext cx="648072" cy="620688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alt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9988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403648" y="5660950"/>
            <a:ext cx="1872208" cy="576362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Вывод (2)</a:t>
            </a:r>
          </a:p>
        </p:txBody>
      </p:sp>
      <p:graphicFrame>
        <p:nvGraphicFramePr>
          <p:cNvPr id="169995" name="Object 11"/>
          <p:cNvGraphicFramePr>
            <a:graphicFrameLocks noGrp="1" noChangeAspect="1"/>
          </p:cNvGraphicFramePr>
          <p:nvPr>
            <p:ph sz="half" idx="1"/>
          </p:nvPr>
        </p:nvGraphicFramePr>
        <p:xfrm>
          <a:off x="4283968" y="5085184"/>
          <a:ext cx="3168674" cy="516936"/>
        </p:xfrm>
        <a:graphic>
          <a:graphicData uri="http://schemas.openxmlformats.org/presentationml/2006/ole">
            <p:oleObj spid="_x0000_s25626" name="Формула" r:id="rId3" imgW="1091726" imgH="177723" progId="Equation.3">
              <p:embed/>
            </p:oleObj>
          </a:graphicData>
        </a:graphic>
      </p:graphicFrame>
      <p:graphicFrame>
        <p:nvGraphicFramePr>
          <p:cNvPr id="169989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427985" y="4473436"/>
          <a:ext cx="3024336" cy="510179"/>
        </p:xfrm>
        <a:graphic>
          <a:graphicData uri="http://schemas.openxmlformats.org/presentationml/2006/ole">
            <p:oleObj spid="_x0000_s25627" name="Формула" r:id="rId4" imgW="1053643" imgH="177723" progId="Equation.3">
              <p:embed/>
            </p:oleObj>
          </a:graphicData>
        </a:graphic>
      </p:graphicFrame>
      <p:sp>
        <p:nvSpPr>
          <p:cNvPr id="169990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56176" y="1700807"/>
            <a:ext cx="2304256" cy="432049"/>
          </a:xfrm>
          <a:prstGeom prst="actionButtonBlank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Подсказка (2)</a:t>
            </a:r>
          </a:p>
        </p:txBody>
      </p:sp>
      <p:sp>
        <p:nvSpPr>
          <p:cNvPr id="169991" name="Rectangle 7"/>
          <p:cNvSpPr>
            <a:spLocks noChangeArrowheads="1"/>
          </p:cNvSpPr>
          <p:nvPr/>
        </p:nvSpPr>
        <p:spPr bwMode="auto">
          <a:xfrm>
            <a:off x="6156176" y="2421508"/>
            <a:ext cx="2304256" cy="50343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Смежные углы?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06" name="Text Box 8"/>
          <p:cNvSpPr txBox="1">
            <a:spLocks noChangeArrowheads="1"/>
          </p:cNvSpPr>
          <p:nvPr/>
        </p:nvSpPr>
        <p:spPr bwMode="auto">
          <a:xfrm>
            <a:off x="5559425" y="53213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169997" name="Rectangle 13"/>
          <p:cNvSpPr>
            <a:spLocks noChangeArrowheads="1"/>
          </p:cNvSpPr>
          <p:nvPr/>
        </p:nvSpPr>
        <p:spPr bwMode="auto">
          <a:xfrm>
            <a:off x="6156176" y="3212976"/>
            <a:ext cx="2304256" cy="7200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Признак 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параллельности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прямых</a:t>
            </a:r>
            <a:endParaRPr lang="ru-RU" alt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9999" name="AutoShape 15"/>
          <p:cNvSpPr>
            <a:spLocks noChangeArrowheads="1"/>
          </p:cNvSpPr>
          <p:nvPr/>
        </p:nvSpPr>
        <p:spPr bwMode="auto">
          <a:xfrm>
            <a:off x="3995936" y="5589588"/>
            <a:ext cx="3817615" cy="863748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Соответственные углы равны</a:t>
            </a:r>
          </a:p>
          <a:p>
            <a:pPr algn="ctr" eaLnBrk="1" hangingPunct="1"/>
            <a:r>
              <a:rPr lang="ru-RU" alt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- прямые параллельны</a:t>
            </a:r>
          </a:p>
        </p:txBody>
      </p:sp>
      <p:sp>
        <p:nvSpPr>
          <p:cNvPr id="4111" name="Text Box 17"/>
          <p:cNvSpPr txBox="1">
            <a:spLocks noChangeArrowheads="1"/>
          </p:cNvSpPr>
          <p:nvPr/>
        </p:nvSpPr>
        <p:spPr bwMode="auto">
          <a:xfrm flipH="1">
            <a:off x="539750" y="3284538"/>
            <a:ext cx="127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4112" name="Text Box 18"/>
          <p:cNvSpPr txBox="1">
            <a:spLocks noChangeArrowheads="1"/>
          </p:cNvSpPr>
          <p:nvPr/>
        </p:nvSpPr>
        <p:spPr bwMode="auto">
          <a:xfrm>
            <a:off x="2268538" y="3068638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2</a:t>
            </a:r>
          </a:p>
        </p:txBody>
      </p:sp>
      <p:sp>
        <p:nvSpPr>
          <p:cNvPr id="4113" name="Text Box 19"/>
          <p:cNvSpPr txBox="1">
            <a:spLocks noChangeArrowheads="1"/>
          </p:cNvSpPr>
          <p:nvPr/>
        </p:nvSpPr>
        <p:spPr bwMode="auto">
          <a:xfrm>
            <a:off x="1908175" y="2636838"/>
            <a:ext cx="361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1</a:t>
            </a:r>
          </a:p>
        </p:txBody>
      </p:sp>
      <p:sp>
        <p:nvSpPr>
          <p:cNvPr id="4114" name="Text Box 20"/>
          <p:cNvSpPr txBox="1">
            <a:spLocks noChangeArrowheads="1"/>
          </p:cNvSpPr>
          <p:nvPr/>
        </p:nvSpPr>
        <p:spPr bwMode="auto">
          <a:xfrm>
            <a:off x="1692275" y="1773238"/>
            <a:ext cx="3413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с</a:t>
            </a:r>
          </a:p>
        </p:txBody>
      </p:sp>
      <p:sp>
        <p:nvSpPr>
          <p:cNvPr id="4115" name="Freeform 21"/>
          <p:cNvSpPr>
            <a:spLocks/>
          </p:cNvSpPr>
          <p:nvPr/>
        </p:nvSpPr>
        <p:spPr bwMode="auto">
          <a:xfrm>
            <a:off x="468313" y="2133600"/>
            <a:ext cx="4725987" cy="1652588"/>
          </a:xfrm>
          <a:custGeom>
            <a:avLst/>
            <a:gdLst>
              <a:gd name="T0" fmla="*/ 0 w 3531"/>
              <a:gd name="T1" fmla="*/ 2147483647 h 1268"/>
              <a:gd name="T2" fmla="*/ 2147483647 w 3531"/>
              <a:gd name="T3" fmla="*/ 0 h 1268"/>
              <a:gd name="T4" fmla="*/ 0 60000 65536"/>
              <a:gd name="T5" fmla="*/ 0 60000 65536"/>
              <a:gd name="T6" fmla="*/ 0 w 3531"/>
              <a:gd name="T7" fmla="*/ 0 h 1268"/>
              <a:gd name="T8" fmla="*/ 3531 w 3531"/>
              <a:gd name="T9" fmla="*/ 1268 h 12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31" h="1268">
                <a:moveTo>
                  <a:pt x="0" y="1268"/>
                </a:moveTo>
                <a:lnTo>
                  <a:pt x="3531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6" name="Text Box 22"/>
          <p:cNvSpPr txBox="1">
            <a:spLocks noChangeArrowheads="1"/>
          </p:cNvSpPr>
          <p:nvPr/>
        </p:nvSpPr>
        <p:spPr bwMode="auto">
          <a:xfrm>
            <a:off x="395288" y="32131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 i="1">
                <a:latin typeface="Times New Roman" pitchFamily="18" charset="0"/>
              </a:rPr>
              <a:t>а</a:t>
            </a:r>
          </a:p>
        </p:txBody>
      </p:sp>
      <p:sp>
        <p:nvSpPr>
          <p:cNvPr id="4117" name="Text Box 23"/>
          <p:cNvSpPr txBox="1">
            <a:spLocks noChangeArrowheads="1"/>
          </p:cNvSpPr>
          <p:nvPr/>
        </p:nvSpPr>
        <p:spPr bwMode="auto">
          <a:xfrm>
            <a:off x="323850" y="45085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 sz="2800" b="1" i="1">
                <a:latin typeface="Times New Roman" pitchFamily="18" charset="0"/>
              </a:rPr>
              <a:t>b</a:t>
            </a:r>
            <a:endParaRPr lang="ru-RU" altLang="ru-RU" sz="2800" b="1" i="1">
              <a:latin typeface="Times New Roman" pitchFamily="18" charset="0"/>
            </a:endParaRPr>
          </a:p>
        </p:txBody>
      </p:sp>
      <p:sp>
        <p:nvSpPr>
          <p:cNvPr id="4118" name="Freeform 24"/>
          <p:cNvSpPr>
            <a:spLocks/>
          </p:cNvSpPr>
          <p:nvPr/>
        </p:nvSpPr>
        <p:spPr bwMode="auto">
          <a:xfrm>
            <a:off x="468313" y="3429000"/>
            <a:ext cx="4725987" cy="1652588"/>
          </a:xfrm>
          <a:custGeom>
            <a:avLst/>
            <a:gdLst>
              <a:gd name="T0" fmla="*/ 0 w 3531"/>
              <a:gd name="T1" fmla="*/ 2147483647 h 1268"/>
              <a:gd name="T2" fmla="*/ 2147483647 w 3531"/>
              <a:gd name="T3" fmla="*/ 0 h 1268"/>
              <a:gd name="T4" fmla="*/ 0 60000 65536"/>
              <a:gd name="T5" fmla="*/ 0 60000 65536"/>
              <a:gd name="T6" fmla="*/ 0 w 3531"/>
              <a:gd name="T7" fmla="*/ 0 h 1268"/>
              <a:gd name="T8" fmla="*/ 3531 w 3531"/>
              <a:gd name="T9" fmla="*/ 1268 h 12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31" h="1268">
                <a:moveTo>
                  <a:pt x="0" y="1268"/>
                </a:moveTo>
                <a:lnTo>
                  <a:pt x="3531" y="0"/>
                </a:lnTo>
              </a:path>
            </a:pathLst>
          </a:custGeom>
          <a:noFill/>
          <a:ln w="57150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9" name="Freeform 25"/>
          <p:cNvSpPr>
            <a:spLocks/>
          </p:cNvSpPr>
          <p:nvPr/>
        </p:nvSpPr>
        <p:spPr bwMode="auto">
          <a:xfrm>
            <a:off x="1625600" y="2108200"/>
            <a:ext cx="2667000" cy="2768600"/>
          </a:xfrm>
          <a:custGeom>
            <a:avLst/>
            <a:gdLst>
              <a:gd name="T0" fmla="*/ 0 w 1680"/>
              <a:gd name="T1" fmla="*/ 0 h 1744"/>
              <a:gd name="T2" fmla="*/ 2147483647 w 1680"/>
              <a:gd name="T3" fmla="*/ 2147483647 h 1744"/>
              <a:gd name="T4" fmla="*/ 0 60000 65536"/>
              <a:gd name="T5" fmla="*/ 0 60000 65536"/>
              <a:gd name="T6" fmla="*/ 0 w 1680"/>
              <a:gd name="T7" fmla="*/ 0 h 1744"/>
              <a:gd name="T8" fmla="*/ 1680 w 1680"/>
              <a:gd name="T9" fmla="*/ 1744 h 174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80" h="1744">
                <a:moveTo>
                  <a:pt x="0" y="0"/>
                </a:moveTo>
                <a:lnTo>
                  <a:pt x="1680" y="1744"/>
                </a:lnTo>
              </a:path>
            </a:pathLst>
          </a:custGeom>
          <a:noFill/>
          <a:ln w="5715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20" name="Text Box 26"/>
          <p:cNvSpPr txBox="1">
            <a:spLocks noChangeArrowheads="1"/>
          </p:cNvSpPr>
          <p:nvPr/>
        </p:nvSpPr>
        <p:spPr bwMode="auto">
          <a:xfrm>
            <a:off x="2843213" y="36449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3</a:t>
            </a:r>
          </a:p>
        </p:txBody>
      </p:sp>
      <p:sp>
        <p:nvSpPr>
          <p:cNvPr id="4121" name="Text Box 27"/>
          <p:cNvSpPr txBox="1">
            <a:spLocks noChangeArrowheads="1"/>
          </p:cNvSpPr>
          <p:nvPr/>
        </p:nvSpPr>
        <p:spPr bwMode="auto">
          <a:xfrm>
            <a:off x="3276600" y="407670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800" b="1">
                <a:latin typeface="Times New Roman" pitchFamily="18" charset="0"/>
              </a:rPr>
              <a:t>4</a:t>
            </a:r>
          </a:p>
        </p:txBody>
      </p:sp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900113" y="333375"/>
            <a:ext cx="7777162" cy="1152525"/>
            <a:chOff x="567" y="210"/>
            <a:chExt cx="4899" cy="726"/>
          </a:xfrm>
        </p:grpSpPr>
        <p:sp>
          <p:nvSpPr>
            <p:cNvPr id="4124" name="Rectangle 10"/>
            <p:cNvSpPr>
              <a:spLocks noChangeArrowheads="1"/>
            </p:cNvSpPr>
            <p:nvPr/>
          </p:nvSpPr>
          <p:spPr bwMode="auto">
            <a:xfrm>
              <a:off x="567" y="210"/>
              <a:ext cx="4899" cy="72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Дано: </a:t>
              </a:r>
            </a:p>
            <a:p>
              <a:pPr eaLnBrk="1" hangingPunct="1"/>
              <a:r>
                <a:rPr lang="ru-RU" altLang="ru-RU" sz="2400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Доказать: </a:t>
              </a:r>
              <a:r>
                <a:rPr lang="ru-RU" altLang="ru-RU" sz="2400" b="1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а</a:t>
              </a:r>
              <a:r>
                <a:rPr lang="ru-RU" altLang="ru-RU" sz="2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ll</a:t>
              </a:r>
              <a:r>
                <a:rPr lang="ru-RU" altLang="ru-RU" sz="2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altLang="ru-RU" sz="2400" b="1" i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b</a:t>
              </a:r>
            </a:p>
          </p:txBody>
        </p:sp>
        <p:graphicFrame>
          <p:nvGraphicFramePr>
            <p:cNvPr id="4100" name="Object 37"/>
            <p:cNvGraphicFramePr>
              <a:graphicFrameLocks noChangeAspect="1"/>
            </p:cNvGraphicFramePr>
            <p:nvPr/>
          </p:nvGraphicFramePr>
          <p:xfrm>
            <a:off x="1292" y="210"/>
            <a:ext cx="2041" cy="375"/>
          </p:xfrm>
          <a:graphic>
            <a:graphicData uri="http://schemas.openxmlformats.org/presentationml/2006/ole">
              <p:oleObj spid="_x0000_s25628" name="Формула" r:id="rId5" imgW="1244600" imgH="228600" progId="Equation.3">
                <p:embed/>
              </p:oleObj>
            </a:graphicData>
          </a:graphic>
        </p:graphicFrame>
      </p:grpSp>
      <p:sp>
        <p:nvSpPr>
          <p:cNvPr id="170024" name="Text Box 40"/>
          <p:cNvSpPr txBox="1">
            <a:spLocks noChangeArrowheads="1"/>
          </p:cNvSpPr>
          <p:nvPr/>
        </p:nvSpPr>
        <p:spPr bwMode="auto">
          <a:xfrm>
            <a:off x="3203575" y="5084763"/>
            <a:ext cx="9476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24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или</a:t>
            </a:r>
            <a:r>
              <a:rPr lang="ru-RU" altLang="ru-RU" sz="3200" b="1" dirty="0">
                <a:latin typeface="Times New Roman" pitchFamily="18" charset="0"/>
              </a:rPr>
              <a:t> </a:t>
            </a:r>
          </a:p>
        </p:txBody>
      </p:sp>
      <p:sp>
        <p:nvSpPr>
          <p:cNvPr id="29" name="AutoShape 13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0432" y="6166122"/>
            <a:ext cx="540642" cy="431230"/>
          </a:xfrm>
          <a:prstGeom prst="actionButtonBackPrevious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99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99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99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99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99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70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69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69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988"/>
                  </p:tgtEl>
                </p:cond>
              </p:nextCondLst>
            </p:seq>
          </p:childTnLst>
        </p:cTn>
      </p:par>
    </p:tnLst>
    <p:bldLst>
      <p:bldP spid="169991" grpId="0" animBg="1"/>
      <p:bldP spid="169997" grpId="0" animBg="1"/>
      <p:bldP spid="169999" grpId="0" animBg="1"/>
      <p:bldP spid="170024" grpId="0"/>
    </p:bldLst>
  </p:timing>
</p:sld>
</file>

<file path=ppt/theme/theme1.xml><?xml version="1.0" encoding="utf-8"?>
<a:theme xmlns:a="http://schemas.openxmlformats.org/drawingml/2006/main" name="Параллельные прямы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Параллельные прямые</Template>
  <TotalTime>695</TotalTime>
  <Words>1340</Words>
  <Application>Microsoft Office PowerPoint</Application>
  <PresentationFormat>Экран (4:3)</PresentationFormat>
  <Paragraphs>617</Paragraphs>
  <Slides>39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Параллельные прямые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dc:description>http://aida.ucoz.ru</dc:description>
  <cp:lastModifiedBy>User</cp:lastModifiedBy>
  <cp:revision>77</cp:revision>
  <dcterms:created xsi:type="dcterms:W3CDTF">2017-02-12T09:40:08Z</dcterms:created>
  <dcterms:modified xsi:type="dcterms:W3CDTF">2017-02-13T17:26:27Z</dcterms:modified>
</cp:coreProperties>
</file>