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4" r:id="rId6"/>
    <p:sldId id="260" r:id="rId7"/>
    <p:sldId id="263" r:id="rId8"/>
    <p:sldId id="261" r:id="rId9"/>
    <p:sldId id="265" r:id="rId10"/>
    <p:sldId id="262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3FA619-5B0C-46FA-B64B-BC3B84975FA5}" type="datetimeFigureOut">
              <a:rPr lang="ru-RU" smtClean="0"/>
              <a:pPr/>
              <a:t>21.01.2018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382C3C-B263-44FC-9261-017F55674D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48;&#1075;&#1088;&#1072;\&#1084;&#1091;&#1079;&#1099;&#1082;&#1072;\James_Last_-_Das_Glockchein_iz_teleperedachi_Schastlivyj_sluchaj_(iPlayer.fm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8;&#1075;&#1088;&#1072;\&#1084;&#1091;&#1079;&#1099;&#1082;&#1072;\zvuk_-_udar_v_gong_(iPlayer.fm).mp3" TargetMode="Externa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8;&#1075;&#1088;&#1072;\&#1084;&#1091;&#1079;&#1099;&#1082;&#1072;\Zvuki_-_Fanfary_(iPlayer.fm).mp3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8;&#1075;&#1088;&#1072;\&#1084;&#1091;&#1079;&#1099;&#1082;&#1072;\zvuk_-_udar_v_gong_(iPlayer.fm)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8;&#1075;&#1088;&#1072;\&#1084;&#1091;&#1079;&#1099;&#1082;&#1072;\zvuk_-_udar_v_gong_(iPlayer.fm)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8;&#1075;&#1088;&#1072;\&#1084;&#1091;&#1079;&#1099;&#1082;&#1072;\zvuk_-_udar_v_gong_(iPlayer.fm).mp3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User\Desktop\&#1048;&#1075;&#1088;&#1072;\&#1084;&#1091;&#1079;&#1099;&#1082;&#1072;\zvuk_-_udar_v_gong_(iPlayer.fm).mp3" TargetMode="Externa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James_Last_-_Das_Glockchein_iz_teleperedachi_Schastlivyj_sluchaj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56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1844824"/>
            <a:ext cx="4248472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5 ГЕЙМ</a:t>
            </a:r>
            <a:endParaRPr lang="ru-RU" sz="8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zvuk_-_udar_v_gong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38132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" descr="C:\Users\User\Desktop\58d2067cbbd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797152"/>
            <a:ext cx="3931297" cy="1823674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683568" y="1412775"/>
          <a:ext cx="7488831" cy="2952328"/>
        </p:xfrm>
        <a:graphic>
          <a:graphicData uri="http://schemas.openxmlformats.org/drawingml/2006/table">
            <a:tbl>
              <a:tblPr/>
              <a:tblGrid>
                <a:gridCol w="1526561"/>
                <a:gridCol w="1109514"/>
                <a:gridCol w="1441273"/>
                <a:gridCol w="1109514"/>
                <a:gridCol w="1219840"/>
                <a:gridCol w="1082129"/>
              </a:tblGrid>
              <a:tr h="3485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Телевизор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Диагональ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Calibri"/>
                          <a:cs typeface="Times New Roman"/>
                        </a:rPr>
                        <a:t>Кол-во </a:t>
                      </a: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каналов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latin typeface="Calibri"/>
                          <a:ea typeface="Calibri"/>
                          <a:cs typeface="Times New Roman"/>
                        </a:rPr>
                        <a:t>Пульт </a:t>
                      </a: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ДУ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Производство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>
                          <a:latin typeface="Calibri"/>
                          <a:ea typeface="Calibri"/>
                          <a:cs typeface="Times New Roman"/>
                        </a:rPr>
                        <a:t>Гарантия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7014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Panasonic RT21CS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54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Китай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028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Рубин ЦК4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27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Россия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1 год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946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Akal 34RT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32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120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Россия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2 года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257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Sony 5SW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42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latin typeface="Calibri"/>
                          <a:ea typeface="Calibri"/>
                          <a:cs typeface="Times New Roman"/>
                        </a:rPr>
                        <a:t>200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Япония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3 года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8" name="Рисунок 11"/>
          <p:cNvPicPr>
            <a:picLocks noChangeAspect="1" noChangeArrowheads="1"/>
          </p:cNvPicPr>
          <p:nvPr/>
        </p:nvPicPr>
        <p:blipFill>
          <a:blip r:embed="rId3" cstate="print"/>
          <a:srcRect l="54195" t="49519" r="40353" b="40895"/>
          <a:stretch>
            <a:fillRect/>
          </a:stretch>
        </p:blipFill>
        <p:spPr bwMode="auto">
          <a:xfrm>
            <a:off x="5112246" y="2636912"/>
            <a:ext cx="323850" cy="285750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54195" t="49519" r="40353" b="40895"/>
          <a:stretch>
            <a:fillRect/>
          </a:stretch>
        </p:blipFill>
        <p:spPr bwMode="auto">
          <a:xfrm>
            <a:off x="5076056" y="1988840"/>
            <a:ext cx="323851" cy="285750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54195" t="49519" r="40353" b="40895"/>
          <a:stretch>
            <a:fillRect/>
          </a:stretch>
        </p:blipFill>
        <p:spPr bwMode="auto">
          <a:xfrm>
            <a:off x="-46038" y="-673100"/>
            <a:ext cx="323851" cy="285750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3" cstate="print"/>
          <a:srcRect l="54195" t="49519" r="40353" b="40895"/>
          <a:stretch>
            <a:fillRect/>
          </a:stretch>
        </p:blipFill>
        <p:spPr bwMode="auto">
          <a:xfrm>
            <a:off x="-46038" y="-1031875"/>
            <a:ext cx="323851" cy="28575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107504" y="260648"/>
            <a:ext cx="89644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Подумайте, какое поле сделать ключевым.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Создать форму со всеми полями для заполнения данной БД.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Рисунок 11"/>
          <p:cNvPicPr>
            <a:picLocks noChangeAspect="1" noChangeArrowheads="1"/>
          </p:cNvPicPr>
          <p:nvPr/>
        </p:nvPicPr>
        <p:blipFill>
          <a:blip r:embed="rId3" cstate="print"/>
          <a:srcRect l="54195" t="49519" r="40353" b="40895"/>
          <a:stretch>
            <a:fillRect/>
          </a:stretch>
        </p:blipFill>
        <p:spPr bwMode="auto">
          <a:xfrm>
            <a:off x="5112246" y="3287266"/>
            <a:ext cx="323850" cy="285750"/>
          </a:xfrm>
          <a:prstGeom prst="rect">
            <a:avLst/>
          </a:prstGeom>
          <a:noFill/>
        </p:spPr>
      </p:pic>
      <p:pic>
        <p:nvPicPr>
          <p:cNvPr id="14" name="Рисунок 11"/>
          <p:cNvPicPr>
            <a:picLocks noChangeAspect="1" noChangeArrowheads="1"/>
          </p:cNvPicPr>
          <p:nvPr/>
        </p:nvPicPr>
        <p:blipFill>
          <a:blip r:embed="rId3" cstate="print"/>
          <a:srcRect l="54195" t="49519" r="40353" b="40895"/>
          <a:stretch>
            <a:fillRect/>
          </a:stretch>
        </p:blipFill>
        <p:spPr bwMode="auto">
          <a:xfrm>
            <a:off x="5112246" y="3861048"/>
            <a:ext cx="323850" cy="285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Zvuki_-_Fanfary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6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000" b="1" dirty="0" smtClean="0">
                <a:solidFill>
                  <a:srgbClr val="7030A0"/>
                </a:solidFill>
                <a:latin typeface="+mn-lt"/>
              </a:rPr>
              <a:t>Спасибо за внимание!</a:t>
            </a:r>
            <a:r>
              <a:rPr lang="ru-RU" sz="6000" b="1" dirty="0" smtClean="0">
                <a:solidFill>
                  <a:srgbClr val="7030A0"/>
                </a:solidFill>
              </a:rPr>
              <a:t/>
            </a:r>
            <a:br>
              <a:rPr lang="ru-RU" sz="6000" b="1" dirty="0" smtClean="0">
                <a:solidFill>
                  <a:srgbClr val="7030A0"/>
                </a:solidFill>
              </a:rPr>
            </a:br>
            <a:endParaRPr lang="ru-RU" sz="6000" b="1" dirty="0" smtClean="0">
              <a:solidFill>
                <a:srgbClr val="7030A0"/>
              </a:solidFill>
            </a:endParaRPr>
          </a:p>
        </p:txBody>
      </p:sp>
      <p:pic>
        <p:nvPicPr>
          <p:cNvPr id="24578" name="Picture 2" descr="C:\Users\User\Desktop\0029-094-English-speaking-countries-qui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8888" y="1079563"/>
            <a:ext cx="3995320" cy="50137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059832" y="1844824"/>
            <a:ext cx="4248472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1 ГЕЙМ</a:t>
            </a:r>
            <a:endParaRPr lang="ru-RU" sz="8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7" name="zvuk_-_udar_v_gong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749234" y="18864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84168" y="18864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41322" y="18864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901362" y="18864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89394" y="18864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549434" y="18864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ь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932040" y="98072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45178" y="98072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677226" y="98072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84168" y="98072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69314" y="98072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29354" y="98072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261402" y="98072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08674" y="140406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68714" y="140406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403648" y="140406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763688" y="140406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76826" y="140406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483768" y="140406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843808" y="140406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1520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8674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68714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03648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16786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076826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483768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83568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1068714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403648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1716786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483768" y="543651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483768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275856" y="2636912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661002" y="2636912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139952" y="2636912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499992" y="2636912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4860032" y="2636912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444208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876256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7189394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7549434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7884368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8244408" y="262820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8557546" y="2636912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3707904" y="342900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139952" y="342900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525098" y="342900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4885138" y="342900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5245178" y="342900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796136" y="342900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6109274" y="342900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6444208" y="342900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4139952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4525098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885138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245178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5677226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6084168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5245178" y="543651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5677226" y="544522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037266" y="543651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469314" y="543651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076826" y="422108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868914" y="544522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228954" y="544522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3661002" y="544522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4139952" y="544522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6469314" y="611977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6469314" y="140406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6469314" y="183611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6444208" y="220486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6469314" y="2996952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1140722" y="98072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1068714" y="183611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1068714" y="219615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1068714" y="3060249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1068714" y="3420289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1068714" y="3852337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2508874" y="220486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4" name="Прямоугольник 83"/>
          <p:cNvSpPr/>
          <p:nvPr/>
        </p:nvSpPr>
        <p:spPr>
          <a:xfrm>
            <a:off x="2483768" y="3060249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2483768" y="3420289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483768" y="3852337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483768" y="4653136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2483768" y="5013176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4211960" y="184482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139952" y="220486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4139952" y="3060249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4139952" y="3852337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3" name="Прямоугольник 92"/>
          <p:cNvSpPr/>
          <p:nvPr/>
        </p:nvSpPr>
        <p:spPr>
          <a:xfrm>
            <a:off x="4139952" y="4653136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4139952" y="507647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6" name="Рисунок 95" descr="C:\Users\User\Desktop\Рисунок1.png"/>
          <p:cNvPicPr/>
          <p:nvPr/>
        </p:nvPicPr>
        <p:blipFill>
          <a:blip r:embed="rId3" cstate="print"/>
          <a:srcRect t="13265" b="15440"/>
          <a:stretch>
            <a:fillRect/>
          </a:stretch>
        </p:blipFill>
        <p:spPr bwMode="auto">
          <a:xfrm>
            <a:off x="4860032" y="1628800"/>
            <a:ext cx="1224136" cy="1008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7" name="Прямоугольник 96"/>
          <p:cNvSpPr/>
          <p:nvPr/>
        </p:nvSpPr>
        <p:spPr>
          <a:xfrm>
            <a:off x="7189394" y="140406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8" name="Прямоугольник 97"/>
          <p:cNvSpPr/>
          <p:nvPr/>
        </p:nvSpPr>
        <p:spPr>
          <a:xfrm>
            <a:off x="7189394" y="1772816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9" name="Прямоугольник 98"/>
          <p:cNvSpPr/>
          <p:nvPr/>
        </p:nvSpPr>
        <p:spPr>
          <a:xfrm>
            <a:off x="7189394" y="2204864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0" name="Прямоугольник 99"/>
          <p:cNvSpPr/>
          <p:nvPr/>
        </p:nvSpPr>
        <p:spPr>
          <a:xfrm>
            <a:off x="7189394" y="2996952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1" name="Прямоугольник 100"/>
          <p:cNvSpPr/>
          <p:nvPr/>
        </p:nvSpPr>
        <p:spPr>
          <a:xfrm>
            <a:off x="8532440" y="980728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" name="Прямоугольник 101"/>
          <p:cNvSpPr/>
          <p:nvPr/>
        </p:nvSpPr>
        <p:spPr>
          <a:xfrm>
            <a:off x="8557546" y="1412776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3" name="Прямоугольник 102"/>
          <p:cNvSpPr/>
          <p:nvPr/>
        </p:nvSpPr>
        <p:spPr>
          <a:xfrm>
            <a:off x="8557546" y="183611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4" name="Прямоугольник 103"/>
          <p:cNvSpPr/>
          <p:nvPr/>
        </p:nvSpPr>
        <p:spPr>
          <a:xfrm>
            <a:off x="8557546" y="226816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й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5" name="Прямоугольник 104"/>
          <p:cNvSpPr/>
          <p:nvPr/>
        </p:nvSpPr>
        <p:spPr>
          <a:xfrm>
            <a:off x="8557546" y="2996952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6" name="Прямоугольник 105"/>
          <p:cNvSpPr/>
          <p:nvPr/>
        </p:nvSpPr>
        <p:spPr>
          <a:xfrm>
            <a:off x="5677226" y="3789040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err="1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5677226" y="4644425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8" name="Прямоугольник 107"/>
          <p:cNvSpPr/>
          <p:nvPr/>
        </p:nvSpPr>
        <p:spPr>
          <a:xfrm>
            <a:off x="5677226" y="5076473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9" name="Прямоугольник 108"/>
          <p:cNvSpPr/>
          <p:nvPr/>
        </p:nvSpPr>
        <p:spPr>
          <a:xfrm>
            <a:off x="5677226" y="5868561"/>
            <a:ext cx="334934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9" fill="hold">
                      <p:stCondLst>
                        <p:cond delay="indefinite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6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9" fill="hold">
                      <p:stCondLst>
                        <p:cond delay="indefinite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3" fill="hold">
                      <p:stCondLst>
                        <p:cond delay="indefinite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0" fill="hold">
                      <p:stCondLst>
                        <p:cond delay="indefinite"/>
                      </p:stCondLst>
                      <p:childTnLst>
                        <p:par>
                          <p:cTn id="321" fill="hold">
                            <p:stCondLst>
                              <p:cond delay="0"/>
                            </p:stCondLst>
                            <p:childTnLst>
                              <p:par>
                                <p:cTn id="3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4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0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3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0" grpId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7" grpId="0"/>
      <p:bldP spid="98" grpId="0"/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1844824"/>
            <a:ext cx="4248472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2 ГЕЙМ</a:t>
            </a:r>
            <a:endParaRPr lang="ru-RU" sz="8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zvuk_-_udar_v_gong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1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User\Desktop\58d2067cbbd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96752"/>
            <a:ext cx="8251777" cy="38278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1844824"/>
            <a:ext cx="4248472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3 ГЕЙМ</a:t>
            </a:r>
            <a:endParaRPr lang="ru-RU" sz="8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zvuk_-_udar_v_gong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 descr="C:\Users\User\Desktop\58d2067cbbd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797152"/>
            <a:ext cx="3931297" cy="1823674"/>
          </a:xfrm>
          <a:prstGeom prst="rect">
            <a:avLst/>
          </a:prstGeom>
          <a:noFill/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251520" y="178768"/>
            <a:ext cx="864096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задаче указаны только цены на монитор. Но известно, что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стоимость клавиатуры составляет 3 % от цены монитора, мыши 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70 % от цены клавиатуры, а системный блок в 2, 5 раза дороже монитора. На 8-ой строке подсчитать сумму значений по столбцу со 2 по 7 строку.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39552" y="1844824"/>
          <a:ext cx="7560841" cy="3384373"/>
        </p:xfrm>
        <a:graphic>
          <a:graphicData uri="http://schemas.openxmlformats.org/drawingml/2006/table">
            <a:tbl>
              <a:tblPr/>
              <a:tblGrid>
                <a:gridCol w="313171"/>
                <a:gridCol w="1449214"/>
                <a:gridCol w="1449214"/>
                <a:gridCol w="1450014"/>
                <a:gridCol w="1449214"/>
                <a:gridCol w="1450014"/>
              </a:tblGrid>
              <a:tr h="4061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С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Calibri"/>
                          <a:ea typeface="Calibri"/>
                          <a:cs typeface="Arial"/>
                        </a:rPr>
                        <a:t>D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22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Arial"/>
                        </a:rPr>
                        <a:t>Монитор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Arial"/>
                        </a:rPr>
                        <a:t>Клавиатура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Arial"/>
                        </a:rPr>
                        <a:t>Мышь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Arial"/>
                        </a:rPr>
                        <a:t>Системный блок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Arial"/>
                        </a:rPr>
                        <a:t>Всего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2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5700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2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7800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2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6500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2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9000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2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8700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2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latin typeface="Calibri"/>
                          <a:ea typeface="Calibri"/>
                          <a:cs typeface="Times New Roman"/>
                        </a:rPr>
                        <a:t>4500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22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Arial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59832" y="1844824"/>
            <a:ext cx="4248472" cy="13234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</a:rPr>
              <a:t>4 ГЕЙМ</a:t>
            </a:r>
            <a:endParaRPr lang="ru-RU" sz="80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  <p:pic>
        <p:nvPicPr>
          <p:cNvPr id="3" name="zvuk_-_udar_v_gong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" descr="C:\Users\User\Desktop\58d2067cbbd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797152"/>
            <a:ext cx="3931297" cy="1823674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043608" y="1700808"/>
          <a:ext cx="7272808" cy="2664296"/>
        </p:xfrm>
        <a:graphic>
          <a:graphicData uri="http://schemas.openxmlformats.org/drawingml/2006/table">
            <a:tbl>
              <a:tblPr/>
              <a:tblGrid>
                <a:gridCol w="2424016"/>
                <a:gridCol w="2424016"/>
                <a:gridCol w="2424776"/>
              </a:tblGrid>
              <a:tr h="19982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у=5х-6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у=9х+14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[-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10; 0]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у=7х+1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у=3х-11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[-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10; 0]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у=х</a:t>
                      </a:r>
                      <a:r>
                        <a:rPr lang="ru-RU" sz="24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+х-6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у=2х+14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 smtClean="0"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Calibri"/>
                          <a:cs typeface="Times New Roman"/>
                        </a:rPr>
                        <a:t>[-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10; 10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]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607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Ответы:  </a:t>
                      </a:r>
                      <a:r>
                        <a:rPr lang="en-US" sz="2400" dirty="0" smtClean="0">
                          <a:latin typeface="Times New Roman"/>
                          <a:ea typeface="Calibri"/>
                          <a:cs typeface="Times New Roman"/>
                        </a:rPr>
                        <a:t>(-</a:t>
                      </a: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; -31)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>
                          <a:latin typeface="Times New Roman"/>
                          <a:ea typeface="Calibri"/>
                          <a:cs typeface="Times New Roman"/>
                        </a:rPr>
                        <a:t>(-</a:t>
                      </a:r>
                      <a:r>
                        <a:rPr lang="ru-RU" sz="2400">
                          <a:latin typeface="Times New Roman"/>
                          <a:ea typeface="Calibri"/>
                          <a:cs typeface="Times New Roman"/>
                        </a:rPr>
                        <a:t>3; -20)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dirty="0">
                          <a:latin typeface="Times New Roman"/>
                          <a:ea typeface="Calibri"/>
                          <a:cs typeface="Times New Roman"/>
                        </a:rPr>
                        <a:t>(5</a:t>
                      </a:r>
                      <a:r>
                        <a:rPr lang="ru-RU" sz="2400" dirty="0">
                          <a:latin typeface="Times New Roman"/>
                          <a:ea typeface="Calibri"/>
                          <a:cs typeface="Times New Roman"/>
                        </a:rPr>
                        <a:t>; 24), (-4; 6)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CDDC"/>
                    </a:solidFill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83568" y="639361"/>
            <a:ext cx="795637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Построить в </a:t>
            </a: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MS Excel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графики функций на указанном интервале.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Найти точки пересечения.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305</Words>
  <Application>Microsoft Office PowerPoint</Application>
  <PresentationFormat>Экран (4:3)</PresentationFormat>
  <Paragraphs>180</Paragraphs>
  <Slides>13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 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23</cp:revision>
  <dcterms:created xsi:type="dcterms:W3CDTF">2018-01-21T16:31:57Z</dcterms:created>
  <dcterms:modified xsi:type="dcterms:W3CDTF">2018-01-21T18:49:20Z</dcterms:modified>
</cp:coreProperties>
</file>